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306" r:id="rId12"/>
    <p:sldId id="273" r:id="rId13"/>
    <p:sldId id="307" r:id="rId14"/>
    <p:sldId id="274" r:id="rId15"/>
    <p:sldId id="283" r:id="rId16"/>
    <p:sldId id="275" r:id="rId17"/>
    <p:sldId id="276" r:id="rId18"/>
    <p:sldId id="309" r:id="rId19"/>
    <p:sldId id="277" r:id="rId20"/>
    <p:sldId id="279" r:id="rId21"/>
    <p:sldId id="308" r:id="rId22"/>
    <p:sldId id="280" r:id="rId23"/>
    <p:sldId id="281" r:id="rId24"/>
    <p:sldId id="282" r:id="rId25"/>
    <p:sldId id="284" r:id="rId26"/>
    <p:sldId id="285" r:id="rId27"/>
    <p:sldId id="278" r:id="rId28"/>
    <p:sldId id="294" r:id="rId29"/>
    <p:sldId id="304" r:id="rId30"/>
    <p:sldId id="289" r:id="rId31"/>
    <p:sldId id="293" r:id="rId32"/>
    <p:sldId id="292" r:id="rId33"/>
    <p:sldId id="295" r:id="rId34"/>
    <p:sldId id="296" r:id="rId35"/>
    <p:sldId id="297" r:id="rId36"/>
    <p:sldId id="299" r:id="rId37"/>
    <p:sldId id="286" r:id="rId38"/>
    <p:sldId id="287" r:id="rId39"/>
    <p:sldId id="288" r:id="rId40"/>
    <p:sldId id="301" r:id="rId41"/>
    <p:sldId id="302" r:id="rId42"/>
  </p:sldIdLst>
  <p:sldSz cx="12192000" cy="6858000"/>
  <p:notesSz cx="9926638" cy="67976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3743055-74C9-42B8-B033-5A70579A0C16}">
          <p14:sldIdLst>
            <p14:sldId id="256"/>
            <p14:sldId id="264"/>
          </p14:sldIdLst>
        </p14:section>
        <p14:section name="Neural Networks in General" id="{03BFBA3F-5972-424A-8A13-CEC76A49416F}">
          <p14:sldIdLst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306"/>
            <p14:sldId id="273"/>
            <p14:sldId id="307"/>
            <p14:sldId id="274"/>
          </p14:sldIdLst>
        </p14:section>
        <p14:section name="Convolution Neural Networks" id="{526AC162-758C-4FE7-9FFB-94F5BFD25951}">
          <p14:sldIdLst>
            <p14:sldId id="283"/>
            <p14:sldId id="275"/>
            <p14:sldId id="276"/>
            <p14:sldId id="309"/>
            <p14:sldId id="277"/>
            <p14:sldId id="279"/>
            <p14:sldId id="308"/>
            <p14:sldId id="280"/>
            <p14:sldId id="281"/>
            <p14:sldId id="282"/>
            <p14:sldId id="284"/>
            <p14:sldId id="285"/>
            <p14:sldId id="278"/>
          </p14:sldIdLst>
        </p14:section>
        <p14:section name="Layer Blocks" id="{AF6048D0-55BA-4AB3-890B-522D32A770C4}">
          <p14:sldIdLst>
            <p14:sldId id="294"/>
            <p14:sldId id="304"/>
            <p14:sldId id="289"/>
            <p14:sldId id="293"/>
            <p14:sldId id="292"/>
          </p14:sldIdLst>
        </p14:section>
        <p14:section name="Topologies" id="{8583BF0B-D26F-44CF-A08F-F6A3F1525C89}">
          <p14:sldIdLst>
            <p14:sldId id="295"/>
            <p14:sldId id="296"/>
            <p14:sldId id="297"/>
            <p14:sldId id="299"/>
          </p14:sldIdLst>
        </p14:section>
        <p14:section name="Trainin Bells and Whistles" id="{BD1CAEC1-5140-47AE-A56A-CE1257BFD92C}">
          <p14:sldIdLst>
            <p14:sldId id="286"/>
            <p14:sldId id="287"/>
            <p14:sldId id="288"/>
            <p14:sldId id="301"/>
            <p14:sldId id="3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8" autoAdjust="0"/>
    <p:restoredTop sz="94681" autoAdjust="0"/>
  </p:normalViewPr>
  <p:slideViewPr>
    <p:cSldViewPr snapToGrid="0">
      <p:cViewPr varScale="1">
        <p:scale>
          <a:sx n="65" d="100"/>
          <a:sy n="65" d="100"/>
        </p:scale>
        <p:origin x="90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D3D4B-A21D-4973-8BCE-F64A02C48FDE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28EB1-C0FD-4CED-97B2-5806CC081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339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gif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F7E7AD-A3FA-4F63-8516-7995BD47A3E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849313"/>
            <a:ext cx="4078288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664" y="3271381"/>
            <a:ext cx="794131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A77655-14FC-4A1C-B53A-1C805D7D8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040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77655-14FC-4A1C-B53A-1C805D7D80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65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430780"/>
            <a:ext cx="9799320" cy="731520"/>
          </a:xfrm>
        </p:spPr>
        <p:txBody>
          <a:bodyPr anchor="ctr">
            <a:normAutofit/>
          </a:bodyPr>
          <a:lstStyle>
            <a:lvl1pPr marL="0"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508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1030" name="Picture 6" descr="ÐÐ°ÑÑÐ¸Ð½ÐºÐ¸ Ð¿Ð¾ Ð·Ð°Ð¿ÑÐ¾ÑÑ samsung logo white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2" t="37764" r="16163" b="38270"/>
          <a:stretch/>
        </p:blipFill>
        <p:spPr bwMode="auto">
          <a:xfrm>
            <a:off x="10565130" y="125730"/>
            <a:ext cx="1516380" cy="279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8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393192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2019. Samsung R&amp;D Institute Ukraine.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15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393192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2019. Samsung R&amp;D Institute Ukraine.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835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393192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2019. Samsung R&amp;D Institute Ukraine.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570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" y="880745"/>
            <a:ext cx="11391900" cy="54775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73152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0565130" cy="731520"/>
          </a:xfrm>
        </p:spPr>
        <p:txBody>
          <a:bodyPr anchor="ctr">
            <a:normAutofit/>
          </a:bodyPr>
          <a:lstStyle>
            <a:lvl1pPr marL="274320"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6462395"/>
            <a:ext cx="12192000" cy="4571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393192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11" name="Picture 6" descr="ÐÐ°ÑÑÐ¸Ð½ÐºÐ¸ Ð¿Ð¾ Ð·Ð°Ð¿ÑÐ¾ÑÑ samsung logo white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2" t="37764" r="16163" b="38270"/>
          <a:stretch/>
        </p:blipFill>
        <p:spPr bwMode="auto">
          <a:xfrm>
            <a:off x="10565130" y="125730"/>
            <a:ext cx="1516380" cy="279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8180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430780"/>
            <a:ext cx="9799320" cy="731520"/>
          </a:xfrm>
        </p:spPr>
        <p:txBody>
          <a:bodyPr anchor="ctr">
            <a:normAutofit/>
          </a:bodyPr>
          <a:lstStyle>
            <a:lvl1pPr marL="0"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565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393192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2019. Samsung R&amp;D Institute Ukraine.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285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393192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2019. Samsung R&amp;D Institute Ukraine.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8426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393192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2019. Samsung R&amp;D Institute Ukraine.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825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393192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2019. Samsung R&amp;D Institute Ukraine.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4692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393192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2019. Samsung R&amp;D Institute Ukraine.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128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393192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2019. Samsung R&amp;D Institute Ukraine.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024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492875"/>
            <a:ext cx="3931920" cy="365125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r>
              <a:rPr lang="en-US" dirty="0" smtClean="0"/>
              <a:t>2019. Samsung R&amp;D Institute Ukraine. All rights reserved.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41180" y="64801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EA7867A8-D9EF-4D1E-BEA0-C01419C442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923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L2. Basics of Deep Learning for Computer Vision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225335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Oleksandr</a:t>
            </a:r>
            <a:r>
              <a:rPr lang="en-US" dirty="0" smtClean="0"/>
              <a:t> </a:t>
            </a:r>
            <a:r>
              <a:rPr lang="en-US" dirty="0" err="1" smtClean="0"/>
              <a:t>Baiev</a:t>
            </a:r>
            <a:r>
              <a:rPr lang="en-US" dirty="0" smtClean="0"/>
              <a:t>, PhD</a:t>
            </a:r>
          </a:p>
          <a:p>
            <a:r>
              <a:rPr lang="en-US" dirty="0" smtClean="0"/>
              <a:t>Head of Machine Perception Lab</a:t>
            </a:r>
          </a:p>
          <a:p>
            <a:r>
              <a:rPr lang="en-US" dirty="0" smtClean="0"/>
              <a:t>Samsung R&amp;D Institute Ukraine</a:t>
            </a:r>
          </a:p>
        </p:txBody>
      </p:sp>
    </p:spTree>
    <p:extLst>
      <p:ext uri="{BB962C8B-B14F-4D97-AF65-F5344CB8AC3E}">
        <p14:creationId xmlns:p14="http://schemas.microsoft.com/office/powerpoint/2010/main" val="325458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10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Error Backpropagation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Picture 2" descr="http://www.cs.bham.ac.uk/~mmk/Teaching/AI/figures/backpropag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2362200"/>
            <a:ext cx="3810000" cy="370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2"/>
              <p:cNvSpPr txBox="1">
                <a:spLocks/>
              </p:cNvSpPr>
              <p:nvPr/>
            </p:nvSpPr>
            <p:spPr>
              <a:xfrm>
                <a:off x="609600" y="1600201"/>
                <a:ext cx="10972800" cy="452596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 smtClean="0"/>
                  <a:t>Find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/>
                        <a:ea typeface="Cambria Math"/>
                      </a:rPr>
                      <m:t>Δ</m:t>
                    </m:r>
                    <m:r>
                      <a:rPr lang="en-US" i="1">
                        <a:latin typeface="Cambria Math"/>
                        <a:ea typeface="Cambria Math"/>
                      </a:rPr>
                      <m:t>𝑤</m:t>
                    </m:r>
                  </m:oMath>
                </a14:m>
                <a:r>
                  <a:rPr lang="en-US" dirty="0" smtClean="0"/>
                  <a:t> for each layer from the last to the first as influence of weights to cost: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>
                    <a:ea typeface="Cambria Math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/>
                      </a:rPr>
                      <m:t>−</m:t>
                    </m:r>
                    <m:r>
                      <a:rPr lang="en-US" i="1" smtClean="0">
                        <a:latin typeface="Cambria Math"/>
                        <a:ea typeface="Cambria Math"/>
                      </a:rPr>
                      <m:t>∆</m:t>
                    </m:r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,</m:t>
                        </m:r>
                        <m:r>
                          <a:rPr lang="en-US" i="1">
                            <a:latin typeface="Cambria Math"/>
                          </a:rPr>
                          <m:t>𝑗</m:t>
                        </m:r>
                      </m:sub>
                      <m:sup/>
                    </m:sSubSup>
                    <m:r>
                      <a:rPr lang="en-US" i="1" smtClean="0">
                        <a:latin typeface="Cambria Math"/>
                        <a:ea typeface="Cambria Math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/>
                            <a:ea typeface="Cambria Math"/>
                          </a:rPr>
                          <m:t>𝜕</m:t>
                        </m:r>
                        <m:r>
                          <a:rPr lang="en-US" i="1" smtClean="0">
                            <a:latin typeface="Cambria Math"/>
                            <a:ea typeface="Cambria Math"/>
                          </a:rPr>
                          <m:t>𝐿</m:t>
                        </m:r>
                      </m:num>
                      <m:den>
                        <m:r>
                          <a:rPr lang="en-US" i="1" smtClean="0">
                            <a:latin typeface="Cambria Math"/>
                            <a:ea typeface="Cambria Math"/>
                          </a:rPr>
                          <m:t>𝜕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𝑖</m:t>
                            </m:r>
                            <m:r>
                              <a:rPr lang="en-US" i="1">
                                <a:latin typeface="Cambria Math"/>
                              </a:rPr>
                              <m:t>,</m:t>
                            </m:r>
                            <m:r>
                              <a:rPr lang="en-US" i="1">
                                <a:latin typeface="Cambria Math"/>
                              </a:rPr>
                              <m:t>𝑗</m:t>
                            </m:r>
                          </m:sub>
                          <m:sup/>
                        </m:sSubSup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 smtClean="0"/>
                  <a:t>and: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 smtClean="0">
                    <a:ea typeface="Cambria Math"/>
                  </a:rPr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/>
                            <a:ea typeface="Cambria Math"/>
                          </a:rPr>
                          <m:t>𝜕</m:t>
                        </m:r>
                        <m:r>
                          <a:rPr lang="en-US" i="1">
                            <a:latin typeface="Cambria Math"/>
                            <a:ea typeface="Cambria Math"/>
                          </a:rPr>
                          <m:t>𝐿</m:t>
                        </m:r>
                      </m:num>
                      <m:den>
                        <m:r>
                          <a:rPr lang="en-US" i="1">
                            <a:latin typeface="Cambria Math"/>
                            <a:ea typeface="Cambria Math"/>
                          </a:rPr>
                          <m:t>𝜕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𝑖</m:t>
                            </m:r>
                            <m:r>
                              <a:rPr lang="en-US" i="1">
                                <a:latin typeface="Cambria Math"/>
                              </a:rPr>
                              <m:t>,</m:t>
                            </m:r>
                            <m:r>
                              <a:rPr lang="en-US" i="1">
                                <a:latin typeface="Cambria Math"/>
                              </a:rPr>
                              <m:t>𝑗</m:t>
                            </m:r>
                          </m:sub>
                          <m:sup/>
                        </m:sSubSup>
                      </m:den>
                    </m:f>
                    <m:r>
                      <a:rPr lang="en-US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/>
                            <a:ea typeface="Cambria Math"/>
                          </a:rPr>
                          <m:t>𝜕</m:t>
                        </m:r>
                        <m:r>
                          <a:rPr lang="en-US" i="1">
                            <a:latin typeface="Cambria Math"/>
                            <a:ea typeface="Cambria Math"/>
                          </a:rPr>
                          <m:t>𝐿</m:t>
                        </m:r>
                      </m:num>
                      <m:den>
                        <m:r>
                          <a:rPr lang="en-US" i="1">
                            <a:latin typeface="Cambria Math"/>
                            <a:ea typeface="Cambria Math"/>
                          </a:rPr>
                          <m:t>𝜕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 smtClean="0"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i="1" smtClean="0">
                                <a:latin typeface="Cambria Math"/>
                              </a:rPr>
                              <m:t>𝑗</m:t>
                            </m:r>
                          </m:sub>
                          <m:sup/>
                        </m:sSubSup>
                      </m:den>
                    </m:f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/>
                            <a:ea typeface="Cambria Math"/>
                          </a:rPr>
                          <m:t>𝜕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 smtClean="0"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i="1" smtClean="0">
                                <a:latin typeface="Cambria Math"/>
                              </a:rPr>
                              <m:t>𝑗</m:t>
                            </m:r>
                          </m:sub>
                          <m:sup/>
                        </m:sSubSup>
                      </m:num>
                      <m:den>
                        <m:r>
                          <a:rPr lang="en-US" i="1">
                            <a:latin typeface="Cambria Math"/>
                            <a:ea typeface="Cambria Math"/>
                          </a:rPr>
                          <m:t>𝜕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 smtClean="0">
                                <a:latin typeface="Cambria Math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 smtClean="0">
                                <a:latin typeface="Cambria Math"/>
                              </a:rPr>
                              <m:t>𝑗</m:t>
                            </m:r>
                          </m:sub>
                          <m:sup/>
                        </m:sSubSup>
                      </m:den>
                    </m:f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/>
                            <a:ea typeface="Cambria Math"/>
                          </a:rPr>
                          <m:t>𝜕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 smtClean="0">
                                <a:latin typeface="Cambria Math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 smtClean="0">
                                <a:latin typeface="Cambria Math"/>
                              </a:rPr>
                              <m:t>𝑗</m:t>
                            </m:r>
                          </m:sub>
                          <m:sup/>
                        </m:sSubSup>
                      </m:num>
                      <m:den>
                        <m:r>
                          <a:rPr lang="en-US" i="1">
                            <a:latin typeface="Cambria Math"/>
                            <a:ea typeface="Cambria Math"/>
                          </a:rPr>
                          <m:t>𝜕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 smtClean="0"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US" i="1" smtClean="0">
                                <a:latin typeface="Cambria Math"/>
                              </a:rPr>
                              <m:t>,</m:t>
                            </m:r>
                            <m:r>
                              <a:rPr lang="en-US" i="1">
                                <a:latin typeface="Cambria Math"/>
                              </a:rPr>
                              <m:t>𝑗</m:t>
                            </m:r>
                          </m:sub>
                          <m:sup/>
                        </m:sSubSup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7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600201"/>
                <a:ext cx="10972800" cy="4525963"/>
              </a:xfrm>
              <a:prstGeom prst="rect">
                <a:avLst/>
              </a:prstGeom>
              <a:blipFill>
                <a:blip r:embed="rId3"/>
                <a:stretch>
                  <a:fillRect l="-1111" t="-24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439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Error </a:t>
            </a:r>
            <a:r>
              <a:rPr lang="en-US" dirty="0" smtClean="0"/>
              <a:t>Backpropagation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/>
              <p:cNvSpPr txBox="1">
                <a:spLocks/>
              </p:cNvSpPr>
              <p:nvPr/>
            </p:nvSpPr>
            <p:spPr>
              <a:xfrm>
                <a:off x="1572768" y="1100445"/>
                <a:ext cx="8229600" cy="52578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𝐿</m:t>
                          </m:r>
                        </m:num>
                        <m:den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Sup>
                            <m:sSub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latin typeface="Cambria Math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𝑗</m:t>
                              </m:r>
                            </m:sub>
                            <m:sup/>
                          </m:sSubSup>
                        </m:den>
                      </m:f>
                      <m:r>
                        <a:rPr lang="en-US" sz="24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𝐿</m:t>
                          </m:r>
                        </m:num>
                        <m:den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Sup>
                            <m:sSub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 smtClean="0"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/>
                                </a:rPr>
                                <m:t>𝑗</m:t>
                              </m:r>
                            </m:sub>
                            <m:sup/>
                          </m:sSubSup>
                        </m:den>
                      </m:f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Sup>
                            <m:sSub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 smtClean="0"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/>
                                </a:rPr>
                                <m:t>𝑗</m:t>
                              </m:r>
                            </m:sub>
                            <m:sup/>
                          </m:sSubSup>
                        </m:num>
                        <m:den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Sup>
                            <m:sSub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latin typeface="Cambria Math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/>
                                </a:rPr>
                                <m:t>𝑗</m:t>
                              </m:r>
                            </m:sub>
                            <m:sup/>
                          </m:sSubSup>
                        </m:den>
                      </m:f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Sup>
                            <m:sSub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latin typeface="Cambria Math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/>
                                </a:rPr>
                                <m:t>𝑗</m:t>
                              </m:r>
                            </m:sub>
                            <m:sup/>
                          </m:sSubSup>
                        </m:num>
                        <m:den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Sup>
                            <m:sSub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latin typeface="Cambria Math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𝑗</m:t>
                              </m:r>
                            </m:sub>
                            <m:sup/>
                          </m:sSubSup>
                        </m:den>
                      </m:f>
                    </m:oMath>
                  </m:oMathPara>
                </a14:m>
                <a:endParaRPr lang="en-US" sz="2200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sz="1400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2400" dirty="0" smtClean="0">
                    <a:latin typeface="Cambria Math" pitchFamily="18" charset="0"/>
                    <a:ea typeface="Cambria Math" pitchFamily="18" charset="0"/>
                  </a:rPr>
                  <a:t>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itchFamily="18" charset="0"/>
                          </a:rPr>
                          <m:t>𝛿</m:t>
                        </m:r>
                      </m:e>
                      <m:sub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itchFamily="18" charset="0"/>
                          </a:rPr>
                          <m:t>𝑗</m:t>
                        </m:r>
                      </m:sub>
                      <m:sup/>
                    </m:sSubSup>
                    <m:r>
                      <a:rPr lang="en-US" sz="2000" i="1" smtClean="0">
                        <a:latin typeface="Cambria Math" pitchFamily="18" charset="0"/>
                        <a:ea typeface="Cambria Math" pitchFamily="18" charset="0"/>
                      </a:rPr>
                      <m:t>=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  <a:ea typeface="Cambria Math" pitchFamily="18" charset="0"/>
                          </a:rPr>
                          <m:t>𝜕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itchFamily="18" charset="0"/>
                          </a:rPr>
                          <m:t>𝐿</m:t>
                        </m:r>
                      </m:num>
                      <m:den>
                        <m:r>
                          <a:rPr lang="en-US" sz="2000" i="1">
                            <a:latin typeface="Cambria Math" pitchFamily="18" charset="0"/>
                            <a:ea typeface="Cambria Math" pitchFamily="18" charset="0"/>
                          </a:rPr>
                          <m:t>𝜕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 smtClean="0">
                                <a:latin typeface="Cambria Math"/>
                                <a:ea typeface="Cambria Math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𝑗</m:t>
                            </m:r>
                          </m:sub>
                          <m:sup/>
                        </m:sSubSup>
                      </m:den>
                    </m:f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itchFamily="18" charset="0"/>
                            <a:ea typeface="Cambria Math" pitchFamily="18" charset="0"/>
                          </a:rPr>
                          <m:t>𝜕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 smtClean="0">
                                <a:latin typeface="Cambria Math"/>
                                <a:ea typeface="Cambria Math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𝑗</m:t>
                            </m:r>
                          </m:sub>
                          <m:sup/>
                        </m:sSubSup>
                      </m:num>
                      <m:den>
                        <m:r>
                          <a:rPr lang="en-US" sz="2000" i="1">
                            <a:latin typeface="Cambria Math" pitchFamily="18" charset="0"/>
                            <a:ea typeface="Cambria Math" pitchFamily="18" charset="0"/>
                          </a:rPr>
                          <m:t>𝜕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𝑗</m:t>
                            </m:r>
                          </m:sub>
                          <m:sup/>
                        </m:sSubSup>
                      </m:den>
                    </m:f>
                  </m:oMath>
                </a14:m>
                <a:endParaRPr lang="en-US" sz="2400" i="1" dirty="0" smtClean="0">
                  <a:latin typeface="Cambria Math" pitchFamily="18" charset="0"/>
                  <a:ea typeface="Cambria Math" pitchFamily="18" charset="0"/>
                </a:endParaRPr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sz="2400" i="1" dirty="0" smtClean="0">
                  <a:latin typeface="Cambria Math" pitchFamily="18" charset="0"/>
                  <a:ea typeface="Cambria Math" pitchFamily="18" charset="0"/>
                </a:endParaRP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2200" i="1" dirty="0" smtClean="0">
                    <a:latin typeface="Cambria Math"/>
                  </a:rPr>
                  <a:t>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/>
                            <a:ea typeface="Cambria Math"/>
                          </a:rPr>
                          <m:t>𝛿</m:t>
                        </m:r>
                      </m:e>
                      <m:sub>
                        <m:r>
                          <a:rPr lang="en-US" sz="2000" i="1" smtClean="0">
                            <a:latin typeface="Cambria Math"/>
                          </a:rPr>
                          <m:t>𝑗</m:t>
                        </m:r>
                      </m:sub>
                      <m:sup/>
                    </m:sSubSup>
                    <m:r>
                      <a:rPr lang="en-US" sz="200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p>
                              <m:sSupPr>
                                <m:ctrlPr>
                                  <a:rPr lang="en-US" sz="2000" i="1" smtClean="0">
                                    <a:latin typeface="Cambria Math" panose="02040503050406030204" pitchFamily="18" charset="0"/>
                                    <a:ea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sz="2000" i="1" smtClean="0">
                                    <a:latin typeface="Cambria Math"/>
                                    <a:ea typeface="Cambria Math"/>
                                  </a:rPr>
                                  <m:t>𝐿</m:t>
                                </m:r>
                              </m:e>
                              <m:sup>
                                <m:r>
                                  <a:rPr lang="en-US" sz="2000" i="1" smtClean="0">
                                    <a:latin typeface="Cambria Math"/>
                                    <a:ea typeface="Cambria Math"/>
                                  </a:rPr>
                                  <m:t>′</m:t>
                                </m:r>
                              </m:sup>
                            </m:s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000" i="1" smtClean="0">
                                    <a:latin typeface="Cambria Math" panose="02040503050406030204" pitchFamily="18" charset="0"/>
                                    <a:ea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sz="2000" i="1" smtClean="0">
                                    <a:latin typeface="Cambria Math"/>
                                    <a:ea typeface="Cambria Math"/>
                                  </a:rPr>
                                  <m:t>𝐹</m:t>
                                </m:r>
                                <m:d>
                                  <m:dPr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  <a:ea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000" i="1" smtClean="0">
                                        <a:latin typeface="Cambria Math"/>
                                        <a:ea typeface="Cambria Math"/>
                                      </a:rPr>
                                      <m:t>𝑋</m:t>
                                    </m:r>
                                  </m:e>
                                </m:d>
                                <m:r>
                                  <a:rPr lang="en-US" sz="2000" i="1" smtClean="0">
                                    <a:latin typeface="Cambria Math"/>
                                    <a:ea typeface="Cambria Math"/>
                                  </a:rPr>
                                  <m:t>, </m:t>
                                </m:r>
                                <m:r>
                                  <a:rPr lang="en-US" sz="2000" i="1" smtClean="0">
                                    <a:latin typeface="Cambria Math"/>
                                    <a:ea typeface="Cambria Math"/>
                                  </a:rPr>
                                  <m:t>𝑌</m:t>
                                </m:r>
                              </m:e>
                            </m:d>
                            <m:r>
                              <a:rPr lang="en-US" sz="2000" i="1" smtClean="0">
                                <a:latin typeface="Cambria Math"/>
                                <a:ea typeface="Cambria Math"/>
                              </a:rPr>
                              <m:t>𝑓</m:t>
                            </m:r>
                            <m:r>
                              <a:rPr lang="en-US" sz="2000" i="1" smtClean="0">
                                <a:latin typeface="Cambria Math"/>
                                <a:ea typeface="Cambria Math"/>
                              </a:rPr>
                              <m:t>′</m:t>
                            </m:r>
                            <m:d>
                              <m:dPr>
                                <m:ctrlPr>
                                  <a:rPr lang="en-US" sz="2000" i="1" smtClean="0">
                                    <a:latin typeface="Cambria Math" panose="02040503050406030204" pitchFamily="18" charset="0"/>
                                    <a:ea typeface="Cambria Math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 i="1">
                                        <a:latin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2000" i="1" smtClean="0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  <m:sup/>
                                </m:sSubSup>
                              </m:e>
                            </m:d>
                            <m:r>
                              <a:rPr lang="en-US" sz="2000" i="1" smtClean="0">
                                <a:latin typeface="Cambria Math"/>
                                <a:ea typeface="Cambria Math"/>
                              </a:rPr>
                              <m:t>,  </m:t>
                            </m:r>
                            <m:r>
                              <a:rPr lang="en-US" sz="2000" i="1" smtClean="0">
                                <a:latin typeface="Cambria Math"/>
                                <a:ea typeface="Cambria Math"/>
                              </a:rPr>
                              <m:t>𝑜𝑢𝑡𝑝𝑢𝑡</m:t>
                            </m:r>
                            <m:r>
                              <a:rPr lang="en-US" sz="2000" i="1" smtClean="0">
                                <a:latin typeface="Cambria Math"/>
                                <a:ea typeface="Cambria Math"/>
                              </a:rPr>
                              <m:t> </m:t>
                            </m:r>
                            <m:r>
                              <a:rPr lang="en-US" sz="2000" i="1" smtClean="0">
                                <a:latin typeface="Cambria Math"/>
                                <a:ea typeface="Cambria Math"/>
                              </a:rPr>
                              <m:t>𝑙𝑎𝑦𝑒𝑟</m:t>
                            </m:r>
                          </m:e>
                          <m:e>
                            <m:d>
                              <m:dPr>
                                <m:ctrlPr>
                                  <a:rPr lang="en-US" sz="2000" i="1" smtClean="0">
                                    <a:latin typeface="Cambria Math" panose="02040503050406030204" pitchFamily="18" charset="0"/>
                                    <a:ea typeface="Cambria Math"/>
                                  </a:rPr>
                                </m:ctrlPr>
                              </m:dPr>
                              <m:e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000" i="1">
                                        <a:latin typeface="Cambria Math"/>
                                      </a:rPr>
                                      <m:t>𝑙</m:t>
                                    </m:r>
                                    <m:r>
                                      <a:rPr lang="en-US" sz="2000" i="1">
                                        <a:latin typeface="Cambria Math"/>
                                      </a:rPr>
                                      <m:t> ∈ </m:t>
                                    </m:r>
                                    <m:r>
                                      <a:rPr lang="en-US" sz="2000" i="1">
                                        <a:latin typeface="Cambria Math"/>
                                        <a:ea typeface="Cambria Math"/>
                                      </a:rPr>
                                      <m:t>𝑛𝑒𝑥𝑡</m:t>
                                    </m:r>
                                    <m:r>
                                      <a:rPr lang="en-US" sz="2000" i="1">
                                        <a:latin typeface="Cambria Math"/>
                                        <a:ea typeface="Cambria Math"/>
                                      </a:rPr>
                                      <m:t> </m:t>
                                    </m:r>
                                    <m:r>
                                      <a:rPr lang="en-US" sz="2000" i="1">
                                        <a:latin typeface="Cambria Math"/>
                                        <a:ea typeface="Cambria Math"/>
                                      </a:rPr>
                                      <m:t>𝑙𝑎𝑦𝑒𝑟</m:t>
                                    </m: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000" i="1">
                                            <a:latin typeface="Cambria Math"/>
                                            <a:ea typeface="Cambria Math"/>
                                          </a:rPr>
                                          <m:t>𝛿</m:t>
                                        </m:r>
                                      </m:e>
                                      <m:sub>
                                        <m:r>
                                          <a:rPr lang="en-US" sz="2000" i="1" smtClean="0">
                                            <a:latin typeface="Cambria Math"/>
                                            <a:ea typeface="Cambria Math"/>
                                          </a:rPr>
                                          <m:t>𝑙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000" i="1">
                                            <a:latin typeface="Cambria Math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sz="2000" i="1" smtClean="0">
                                            <a:latin typeface="Cambria Math"/>
                                          </a:rPr>
                                          <m:t> </m:t>
                                        </m:r>
                                        <m:r>
                                          <a:rPr lang="en-US" sz="2000" i="1" smtClean="0">
                                            <a:latin typeface="Cambria Math"/>
                                          </a:rPr>
                                          <m:t>𝑗</m:t>
                                        </m:r>
                                        <m:r>
                                          <a:rPr lang="en-US" sz="2000" i="1">
                                            <a:latin typeface="Cambria Math"/>
                                          </a:rPr>
                                          <m:t>,</m:t>
                                        </m:r>
                                        <m:r>
                                          <a:rPr lang="en-US" sz="2000" i="1" smtClean="0">
                                            <a:latin typeface="Cambria Math"/>
                                          </a:rPr>
                                          <m:t>𝑙</m:t>
                                        </m:r>
                                      </m:sub>
                                    </m:sSub>
                                  </m:e>
                                </m:nary>
                              </m:e>
                            </m:d>
                            <m:r>
                              <a:rPr lang="en-US" sz="2000" i="1">
                                <a:latin typeface="Cambria Math"/>
                                <a:ea typeface="Cambria Math"/>
                              </a:rPr>
                              <m:t>𝑓</m:t>
                            </m:r>
                            <m:r>
                              <a:rPr lang="en-US" sz="2000" i="1" smtClean="0">
                                <a:latin typeface="Cambria Math"/>
                                <a:ea typeface="Cambria Math"/>
                              </a:rPr>
                              <m:t>′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 i="1">
                                        <a:latin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2000" i="1" smtClean="0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  <m:sup/>
                                </m:sSubSup>
                              </m:e>
                            </m:d>
                            <m:r>
                              <a:rPr lang="en-US" sz="2000" i="1" smtClean="0">
                                <a:latin typeface="Cambria Math"/>
                              </a:rPr>
                              <m:t>, </m:t>
                            </m:r>
                            <m:r>
                              <a:rPr lang="en-US" sz="2000" i="1" smtClean="0">
                                <a:latin typeface="Cambria Math"/>
                              </a:rPr>
                              <m:t>h𝑖𝑑𝑑𝑒𝑛</m:t>
                            </m:r>
                            <m:r>
                              <a:rPr lang="en-US" sz="2000" i="1" smtClean="0">
                                <a:latin typeface="Cambria Math"/>
                              </a:rPr>
                              <m:t> </m:t>
                            </m:r>
                            <m:r>
                              <a:rPr lang="en-US" sz="2000" i="1" smtClean="0">
                                <a:latin typeface="Cambria Math"/>
                              </a:rPr>
                              <m:t>𝑙𝑎𝑦𝑒𝑟𝑠</m:t>
                            </m:r>
                          </m:e>
                        </m:eqArr>
                      </m:e>
                    </m:d>
                  </m:oMath>
                </a14:m>
                <a:endParaRPr lang="en-US" sz="2000" dirty="0" smtClean="0"/>
              </a:p>
              <a:p>
                <a:pPr algn="ctr"/>
                <a:endParaRPr lang="en-US" sz="2200" dirty="0" smtClean="0"/>
              </a:p>
              <a:p>
                <a:pPr algn="ctr"/>
                <a:endParaRPr lang="en-US" sz="2200" dirty="0" smtClean="0"/>
              </a:p>
              <a:p>
                <a:pPr algn="ctr"/>
                <a:endParaRPr lang="en-US" sz="2200" dirty="0"/>
              </a:p>
              <a:p>
                <a:pPr algn="ctr"/>
                <a:endParaRPr lang="en-US" sz="2200" dirty="0" smtClean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/>
                          <a:ea typeface="Cambria Math"/>
                        </a:rPr>
                        <m:t>∆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/>
                            </a:rPr>
                            <m:t>𝑤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𝑖</m:t>
                          </m:r>
                          <m:r>
                            <a:rPr lang="en-US" sz="2400" i="1">
                              <a:latin typeface="Cambria Math"/>
                            </a:rPr>
                            <m:t>,</m:t>
                          </m:r>
                          <m:r>
                            <a:rPr lang="en-US" sz="2400" i="1">
                              <a:latin typeface="Cambria Math"/>
                            </a:rPr>
                            <m:t>𝑗</m:t>
                          </m:r>
                        </m:sub>
                        <m:sup/>
                      </m:sSubSup>
                      <m:r>
                        <a:rPr lang="en-US" sz="2400" i="1" smtClean="0">
                          <a:latin typeface="Cambria Math"/>
                        </a:rPr>
                        <m:t>=−</m:t>
                      </m:r>
                      <m:r>
                        <a:rPr lang="en-US" sz="2400" i="1" smtClean="0">
                          <a:latin typeface="Cambria Math"/>
                          <a:ea typeface="Cambria Math"/>
                        </a:rPr>
                        <m:t>𝛼</m:t>
                      </m:r>
                      <m:sSubSup>
                        <m:sSubSup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200" i="1">
                              <a:latin typeface="Cambria Math"/>
                              <a:ea typeface="Cambria Math"/>
                            </a:rPr>
                            <m:t>𝛿</m:t>
                          </m:r>
                        </m:e>
                        <m:sub>
                          <m:r>
                            <a:rPr lang="en-US" sz="2200" i="1" smtClean="0">
                              <a:latin typeface="Cambria Math"/>
                              <a:ea typeface="Cambria Math"/>
                            </a:rPr>
                            <m:t>𝑗</m:t>
                          </m:r>
                        </m:sub>
                        <m:sup/>
                      </m:sSubSup>
                      <m:sSubSup>
                        <m:sSubSup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200" i="1" smtClean="0">
                              <a:latin typeface="Cambria Math"/>
                            </a:rPr>
                            <m:t>𝑥</m:t>
                          </m:r>
                        </m:e>
                        <m:sub>
                          <m:r>
                            <a:rPr lang="en-US" sz="2200" i="1" smtClean="0">
                              <a:latin typeface="Cambria Math"/>
                              <a:ea typeface="Cambria Math"/>
                            </a:rPr>
                            <m:t>𝑖</m:t>
                          </m:r>
                        </m:sub>
                        <m:sup/>
                      </m:sSubSup>
                    </m:oMath>
                  </m:oMathPara>
                </a14:m>
                <a:endParaRPr lang="en-US" sz="2200" dirty="0"/>
              </a:p>
            </p:txBody>
          </p:sp>
        </mc:Choice>
        <mc:Fallback>
          <p:sp>
            <p:nvSpPr>
              <p:cNvPr id="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2768" y="1100445"/>
                <a:ext cx="8229600" cy="5257800"/>
              </a:xfrm>
              <a:prstGeom prst="rect">
                <a:avLst/>
              </a:prstGeom>
              <a:blipFill>
                <a:blip r:embed="rId2"/>
                <a:stretch>
                  <a:fillRect b="-9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4" descr="http://3.bp.blogspot.com/-oWU3F13SnGg/VQNkZqNb5mI/AAAAAAAAAD0/-E9IZkIYzrc/s1600/backpropagation_2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2568" y="4377045"/>
            <a:ext cx="4076700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356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12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Gradient </a:t>
            </a:r>
            <a:r>
              <a:rPr lang="en-US" dirty="0" smtClean="0"/>
              <a:t>Descent. Stochastic </a:t>
            </a:r>
            <a:r>
              <a:rPr lang="en-US" dirty="0"/>
              <a:t>&amp; </a:t>
            </a:r>
            <a:r>
              <a:rPr lang="en-US" dirty="0" err="1"/>
              <a:t>Minibatch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Picture 2" descr="http://www.holehouse.org/mlclass/17_Large_Scale_Machine_Learning_files/Image%20%5b15%5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490" y="1055578"/>
            <a:ext cx="3695700" cy="292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://www.holehouse.org/mlclass/17_Large_Scale_Machine_Learning_files/Image%20%5b16%5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046054"/>
            <a:ext cx="3695700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714468" y="4093695"/>
            <a:ext cx="22977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“Batch” GD </a:t>
            </a:r>
          </a:p>
          <a:p>
            <a:pPr algn="ctr"/>
            <a:r>
              <a:rPr lang="en-US" dirty="0"/>
              <a:t>(L for full set)</a:t>
            </a:r>
          </a:p>
          <a:p>
            <a:pPr algn="ctr"/>
            <a:r>
              <a:rPr lang="en-US" dirty="0"/>
              <a:t>need a lot of memory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38470" y="3945582"/>
            <a:ext cx="30299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Stochastic GD </a:t>
            </a:r>
          </a:p>
          <a:p>
            <a:pPr algn="ctr"/>
            <a:r>
              <a:rPr lang="en-US" dirty="0"/>
              <a:t>(L for each sample)</a:t>
            </a:r>
          </a:p>
          <a:p>
            <a:pPr algn="ctr"/>
            <a:r>
              <a:rPr lang="en-US" dirty="0"/>
              <a:t>fast, but fluctuation</a:t>
            </a:r>
          </a:p>
        </p:txBody>
      </p:sp>
      <p:sp>
        <p:nvSpPr>
          <p:cNvPr id="10" name="Right Arrow 9"/>
          <p:cNvSpPr/>
          <p:nvPr/>
        </p:nvSpPr>
        <p:spPr>
          <a:xfrm rot="2097786">
            <a:off x="4934444" y="4531111"/>
            <a:ext cx="685800" cy="533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9502214" flipH="1">
            <a:off x="6872746" y="4531111"/>
            <a:ext cx="685800" cy="533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286000" y="4935018"/>
            <a:ext cx="792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Minibatch</a:t>
            </a:r>
            <a:r>
              <a:rPr lang="en-US" b="1" dirty="0"/>
              <a:t> GD</a:t>
            </a:r>
          </a:p>
          <a:p>
            <a:pPr algn="ctr"/>
            <a:r>
              <a:rPr lang="en-US" dirty="0"/>
              <a:t>(L for subsets)</a:t>
            </a:r>
          </a:p>
          <a:p>
            <a:pPr algn="ctr"/>
            <a:r>
              <a:rPr lang="en-US" dirty="0"/>
              <a:t>less memory &amp; less fluctuations</a:t>
            </a:r>
          </a:p>
          <a:p>
            <a:pPr algn="ctr"/>
            <a:r>
              <a:rPr lang="en-US" dirty="0"/>
              <a:t>Size of </a:t>
            </a:r>
            <a:r>
              <a:rPr lang="en-US" dirty="0" err="1"/>
              <a:t>minibatch</a:t>
            </a:r>
            <a:r>
              <a:rPr lang="en-US" dirty="0"/>
              <a:t> depends on HW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97749" y="5796310"/>
            <a:ext cx="273536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ea typeface="Cambria Math"/>
              </a:rPr>
              <a:t>Typical: </a:t>
            </a:r>
            <a:r>
              <a:rPr lang="en-US" dirty="0" err="1">
                <a:ea typeface="Cambria Math"/>
              </a:rPr>
              <a:t>minibatch</a:t>
            </a:r>
            <a:r>
              <a:rPr lang="en-US" dirty="0">
                <a:ea typeface="Cambria Math"/>
              </a:rPr>
              <a:t>=32…256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/>
              <p:cNvSpPr/>
              <p:nvPr/>
            </p:nvSpPr>
            <p:spPr>
              <a:xfrm>
                <a:off x="290570" y="5264083"/>
                <a:ext cx="1392369" cy="8712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mtClean="0">
                          <a:latin typeface="Cambria Math"/>
                        </a:rPr>
                        <m:t>L</m:t>
                      </m:r>
                      <m:r>
                        <a:rPr lang="en-US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/>
                            </a:rPr>
                            <m:t>𝑖</m:t>
                          </m:r>
                          <m:r>
                            <a:rPr lang="en-US" i="1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/>
                            </a:rPr>
                            <m:t>𝑁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570" y="5264083"/>
                <a:ext cx="1392369" cy="8712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3046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13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Termination Criteria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sp>
        <p:nvSpPr>
          <p:cNvPr id="6" name="Content Placeholder 6"/>
          <p:cNvSpPr txBox="1">
            <a:spLocks/>
          </p:cNvSpPr>
          <p:nvPr/>
        </p:nvSpPr>
        <p:spPr>
          <a:xfrm>
            <a:off x="530942" y="1147206"/>
            <a:ext cx="11208774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u="sng" dirty="0" smtClean="0"/>
              <a:t>By epochs count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 smtClean="0"/>
              <a:t>max number of iterations along all data set</a:t>
            </a:r>
          </a:p>
          <a:p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u="sng" dirty="0" smtClean="0"/>
              <a:t>By value of gradient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 smtClean="0"/>
              <a:t>when gradient is equal to 0 than minimum, but small gradient =&gt; very slow learning</a:t>
            </a:r>
          </a:p>
          <a:p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u="sng" dirty="0" smtClean="0"/>
              <a:t>When cost didn’t change during several epochs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 smtClean="0"/>
              <a:t>if error is not change than training procedure is not converges</a:t>
            </a:r>
          </a:p>
          <a:p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u="sng" dirty="0" smtClean="0"/>
              <a:t>Early stopping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 smtClean="0"/>
              <a:t>Stop when “validation” score starts increase </a:t>
            </a:r>
            <a:br>
              <a:rPr lang="en-US" dirty="0" smtClean="0"/>
            </a:br>
            <a:r>
              <a:rPr lang="en-US" dirty="0" smtClean="0"/>
              <a:t>even when “train” score continue decreasing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113639" y="1353860"/>
            <a:ext cx="2467791" cy="36933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ea typeface="Cambria Math"/>
              </a:rPr>
              <a:t>Typical: epochs=50…200</a:t>
            </a:r>
            <a:endParaRPr lang="en-US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1234" y="4899818"/>
            <a:ext cx="1752600" cy="1189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4552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14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about “form” of </a:t>
            </a:r>
            <a:r>
              <a:rPr lang="en-US" i="1" dirty="0" smtClean="0"/>
              <a:t>F </a:t>
            </a:r>
            <a:r>
              <a:rPr lang="en-US" dirty="0" smtClean="0"/>
              <a:t>? Network </a:t>
            </a:r>
            <a:r>
              <a:rPr lang="en-US" dirty="0"/>
              <a:t>topology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484671" y="1059498"/>
            <a:ext cx="9222658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b="1" dirty="0" smtClean="0"/>
              <a:t>Shallow</a:t>
            </a:r>
            <a:r>
              <a:rPr lang="en-US" dirty="0" smtClean="0"/>
              <a:t>” networks </a:t>
            </a:r>
            <a:r>
              <a:rPr lang="en-US" b="1" i="1" dirty="0" smtClean="0"/>
              <a:t>1, 2</a:t>
            </a:r>
            <a:r>
              <a:rPr lang="en-US" b="1" dirty="0" smtClean="0"/>
              <a:t> </a:t>
            </a:r>
            <a:r>
              <a:rPr lang="en-US" dirty="0" smtClean="0"/>
              <a:t>hidden layers =&gt; not enough parameters =&gt; pure separation abilities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b="1" dirty="0" smtClean="0"/>
              <a:t>Deep</a:t>
            </a:r>
            <a:r>
              <a:rPr lang="en-US" dirty="0" smtClean="0"/>
              <a:t>” networks is a NN </a:t>
            </a:r>
            <a:r>
              <a:rPr lang="en-US" dirty="0" smtClean="0"/>
              <a:t>with more than </a:t>
            </a:r>
            <a:r>
              <a:rPr lang="en-US" b="1" i="1" dirty="0" smtClean="0"/>
              <a:t>2</a:t>
            </a:r>
            <a:r>
              <a:rPr lang="en-US" b="1" dirty="0" smtClean="0"/>
              <a:t> </a:t>
            </a:r>
            <a:r>
              <a:rPr lang="en-US" dirty="0" smtClean="0"/>
              <a:t>layers</a:t>
            </a:r>
            <a:endParaRPr lang="en-US" dirty="0"/>
          </a:p>
        </p:txBody>
      </p:sp>
      <p:pic>
        <p:nvPicPr>
          <p:cNvPr id="7" name="Picture 2" descr="http://s2.quickmeme.com/img/e5/e52e67332c7592c3f88d26dc641168d50297b1d850013b766c92da39dc9359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903" y="1969935"/>
            <a:ext cx="5428194" cy="3528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62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15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Fully Connected Layer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Picture 8" descr="http://www.codeproject.com/KB/dotnet/predictor/networ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8772" y="1103377"/>
            <a:ext cx="5360542" cy="4342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440931" y="4522085"/>
            <a:ext cx="31241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Compared to conv layers have huge amount of weights, but need less time to forward pass</a:t>
            </a:r>
          </a:p>
        </p:txBody>
      </p:sp>
    </p:spTree>
    <p:extLst>
      <p:ext uri="{BB962C8B-B14F-4D97-AF65-F5344CB8AC3E}">
        <p14:creationId xmlns:p14="http://schemas.microsoft.com/office/powerpoint/2010/main" val="945951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16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Neural Networks for Images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541755"/>
            <a:ext cx="5181600" cy="4283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304800" y="1554332"/>
            <a:ext cx="49530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Image (matrix of pixels intensities) transforms to vector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5029201"/>
            <a:ext cx="3924300" cy="10207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Image 64x64: size of input layer 4096</a:t>
            </a:r>
          </a:p>
        </p:txBody>
      </p:sp>
    </p:spTree>
    <p:extLst>
      <p:ext uri="{BB962C8B-B14F-4D97-AF65-F5344CB8AC3E}">
        <p14:creationId xmlns:p14="http://schemas.microsoft.com/office/powerpoint/2010/main" val="203689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17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Neural Networks for Images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848600" y="1379862"/>
            <a:ext cx="4139632" cy="6102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Weights: 4096 * (size of second layer) 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en-US" sz="2400" b="1" dirty="0">
                <a:solidFill>
                  <a:srgbClr val="FF0000"/>
                </a:solidFill>
              </a:rPr>
              <a:t>millions of parameters 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en-US" sz="2400" b="1" dirty="0">
                <a:solidFill>
                  <a:srgbClr val="FF0000"/>
                </a:solidFill>
              </a:rPr>
              <a:t>tons of floats!!</a:t>
            </a:r>
          </a:p>
        </p:txBody>
      </p:sp>
      <p:pic>
        <p:nvPicPr>
          <p:cNvPr id="7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3048616"/>
            <a:ext cx="3997692" cy="3132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541755"/>
            <a:ext cx="5181600" cy="4283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304800" y="1554332"/>
            <a:ext cx="49530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Image (matrix of pixels intensities) transforms to vector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5029201"/>
            <a:ext cx="3924300" cy="10207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Image 64x64: size of input layer 4096</a:t>
            </a:r>
          </a:p>
        </p:txBody>
      </p:sp>
    </p:spTree>
    <p:extLst>
      <p:ext uri="{BB962C8B-B14F-4D97-AF65-F5344CB8AC3E}">
        <p14:creationId xmlns:p14="http://schemas.microsoft.com/office/powerpoint/2010/main" val="308525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Convolutions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100" y="1923848"/>
            <a:ext cx="3820438" cy="28804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23503" y="1074173"/>
            <a:ext cx="9877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Sobel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1731" y="1644099"/>
            <a:ext cx="1436554" cy="1453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1511" y="881720"/>
            <a:ext cx="3290356" cy="257591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826042" y="4231746"/>
            <a:ext cx="1306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Emboss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3611" y="4716690"/>
            <a:ext cx="1474674" cy="147467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1511" y="3816508"/>
            <a:ext cx="3290356" cy="2513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806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Convolution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Picture 14" descr="http://i.stack.imgur.com/I7DBr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7738" y="1790700"/>
            <a:ext cx="501015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358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L1. Introduction to Computer Vision</a:t>
            </a:r>
          </a:p>
          <a:p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L2. Basics of Deep Learning for Computer Vision</a:t>
            </a:r>
          </a:p>
          <a:p>
            <a:endParaRPr lang="en-US" dirty="0"/>
          </a:p>
          <a:p>
            <a:r>
              <a:rPr lang="en-US" dirty="0"/>
              <a:t>P1. </a:t>
            </a:r>
            <a:r>
              <a:rPr lang="en-US" dirty="0" err="1"/>
              <a:t>Tensorflow</a:t>
            </a:r>
            <a:r>
              <a:rPr lang="en-US" dirty="0"/>
              <a:t> basics</a:t>
            </a:r>
          </a:p>
          <a:p>
            <a:endParaRPr lang="en-US" dirty="0"/>
          </a:p>
          <a:p>
            <a:r>
              <a:rPr lang="en-US" dirty="0"/>
              <a:t>L3. Instance Recognition</a:t>
            </a:r>
          </a:p>
          <a:p>
            <a:endParaRPr lang="en-US" dirty="0"/>
          </a:p>
          <a:p>
            <a:r>
              <a:rPr lang="en-US" dirty="0"/>
              <a:t>P2. Train Simple Model</a:t>
            </a:r>
          </a:p>
          <a:p>
            <a:endParaRPr lang="en-US" dirty="0"/>
          </a:p>
          <a:p>
            <a:r>
              <a:rPr lang="en-US" dirty="0"/>
              <a:t>P3. Model Improvement. Pre-trained models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Course overview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63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Convolution Layer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1" y="2729706"/>
            <a:ext cx="3554071" cy="3389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76400"/>
            <a:ext cx="4191000" cy="2879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207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Effective receptive field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12290" name="Picture 2" descr="Image result for effective receptive field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38" y="1247775"/>
            <a:ext cx="10420350" cy="474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197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Pooling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2" descr="http://cdn-ak.f.st-hatena.com/images/fotolife/v/vaaaaaanquish/20150126/2015012605550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1431728"/>
            <a:ext cx="6324600" cy="4505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6989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Pooling for </a:t>
            </a:r>
            <a:r>
              <a:rPr lang="en-US" dirty="0" err="1"/>
              <a:t>Equivariance</a:t>
            </a:r>
            <a:r>
              <a:rPr lang="en-US" dirty="0"/>
              <a:t> to </a:t>
            </a:r>
            <a:r>
              <a:rPr lang="en-US" dirty="0" smtClean="0"/>
              <a:t>Shifts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600200"/>
            <a:ext cx="2837192" cy="2965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0" y="1604387"/>
            <a:ext cx="2895600" cy="2990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3489" y="5029201"/>
            <a:ext cx="1135063" cy="1196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>
            <a:off x="3628396" y="4724400"/>
            <a:ext cx="1418596" cy="609600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934200" y="4729424"/>
            <a:ext cx="1600200" cy="604576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639985" y="5258355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Apply MAX pooling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45989" y="5258355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Apply MAX pooling</a:t>
            </a:r>
          </a:p>
        </p:txBody>
      </p:sp>
    </p:spTree>
    <p:extLst>
      <p:ext uri="{BB962C8B-B14F-4D97-AF65-F5344CB8AC3E}">
        <p14:creationId xmlns:p14="http://schemas.microsoft.com/office/powerpoint/2010/main" val="357889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Activations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Picture 8" descr="http://img.blog.csdn.net/201503252336231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1563" y="2395743"/>
            <a:ext cx="5305532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2"/>
              <p:cNvSpPr txBox="1">
                <a:spLocks/>
              </p:cNvSpPr>
              <p:nvPr/>
            </p:nvSpPr>
            <p:spPr>
              <a:xfrm>
                <a:off x="260555" y="1298575"/>
                <a:ext cx="9829800" cy="465977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/>
                <a:r>
                  <a:rPr lang="en-US" sz="3200" b="1" dirty="0" smtClean="0"/>
                  <a:t>Linear</a:t>
                </a:r>
                <a:r>
                  <a:rPr lang="en-US" sz="3200" dirty="0" smtClean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3200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3200" i="1">
                        <a:latin typeface="Cambria Math"/>
                      </a:rPr>
                      <m:t>=</m:t>
                    </m:r>
                    <m:r>
                      <a:rPr lang="en-US" sz="3200" i="1" smtClean="0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/>
                              </a:rPr>
                              <m:t>𝑠</m:t>
                            </m:r>
                          </m:e>
                          <m:sub>
                            <m:r>
                              <a:rPr lang="en-US" sz="3200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3200" i="1" smtClean="0">
                        <a:latin typeface="Cambria Math"/>
                      </a:rPr>
                      <m:t>=</m:t>
                    </m:r>
                    <m:r>
                      <a:rPr lang="en-US" sz="3200" i="1" smtClean="0">
                        <a:latin typeface="Cambria Math"/>
                      </a:rPr>
                      <m:t>𝑎</m:t>
                    </m:r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sz="3200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endParaRPr lang="en-US" sz="3200" dirty="0" smtClean="0"/>
              </a:p>
              <a:p>
                <a:pPr lvl="1"/>
                <a:r>
                  <a:rPr lang="en-US" sz="3200" b="1" dirty="0" err="1" smtClean="0"/>
                  <a:t>ReLU</a:t>
                </a:r>
                <a:r>
                  <a:rPr lang="en-US" sz="3200" dirty="0" smtClean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3200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3200" i="1">
                        <a:latin typeface="Cambria Math"/>
                      </a:rPr>
                      <m:t>=</m:t>
                    </m:r>
                    <m:r>
                      <a:rPr lang="en-US" sz="3200" i="1" smtClean="0">
                        <a:latin typeface="Cambria Math"/>
                      </a:rPr>
                      <m:t>𝑚𝑎𝑥</m:t>
                    </m:r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/>
                              </a:rPr>
                              <m:t>𝑠</m:t>
                            </m:r>
                          </m:e>
                          <m:sub>
                            <m:r>
                              <a:rPr lang="en-US" sz="3200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  <m:r>
                          <a:rPr lang="en-US" sz="3200" i="1" smtClean="0">
                            <a:latin typeface="Cambria Math"/>
                          </a:rPr>
                          <m:t>,0</m:t>
                        </m:r>
                      </m:e>
                    </m:d>
                  </m:oMath>
                </a14:m>
                <a:endParaRPr lang="en-US" sz="3200" dirty="0" smtClean="0"/>
              </a:p>
              <a:p>
                <a:pPr lvl="1"/>
                <a:r>
                  <a:rPr lang="en-US" sz="3200" b="1" dirty="0" smtClean="0"/>
                  <a:t>Leaky </a:t>
                </a:r>
                <a:r>
                  <a:rPr lang="en-US" sz="3200" b="1" dirty="0" err="1" smtClean="0"/>
                  <a:t>ReLU</a:t>
                </a:r>
                <a:r>
                  <a:rPr lang="en-US" sz="3200" dirty="0" smtClean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3200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3200" i="1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3200" i="1" smtClean="0">
                                  <a:latin typeface="Cambria Math"/>
                                </a:rPr>
                                <m:t>&gt;0</m:t>
                              </m:r>
                            </m:e>
                          </m:mr>
                          <m:mr>
                            <m:e>
                              <m:r>
                                <a:rPr lang="en-US" sz="3200" i="1" smtClean="0">
                                  <a:latin typeface="Cambria Math"/>
                                </a:rPr>
                                <m:t>𝑎</m:t>
                              </m:r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3200" i="1" smtClean="0">
                                  <a:latin typeface="Cambria Math"/>
                                </a:rPr>
                                <m:t>𝑜𝑡h𝑒𝑟𝑤𝑖𝑠𝑒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3200" dirty="0" smtClean="0"/>
              </a:p>
              <a:p>
                <a:pPr lvl="1"/>
                <a:r>
                  <a:rPr lang="en-US" sz="3200" b="1" dirty="0" smtClean="0"/>
                  <a:t>Softmax: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3200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32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3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320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sz="32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320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US" sz="3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sz="3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US" sz="3200" b="1" dirty="0" smtClean="0"/>
              </a:p>
              <a:p>
                <a:pPr lvl="1"/>
                <a:r>
                  <a:rPr lang="en-US" sz="3200" b="1" dirty="0" smtClean="0"/>
                  <a:t>Sigmoid: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3200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32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20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3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20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den>
                    </m:f>
                  </m:oMath>
                </a14:m>
                <a:endParaRPr lang="en-US" sz="3200" b="1" dirty="0" smtClean="0"/>
              </a:p>
              <a:p>
                <a:pPr lvl="1"/>
                <a:r>
                  <a:rPr lang="en-US" sz="3200" b="1" dirty="0"/>
                  <a:t>Hyperbolic </a:t>
                </a:r>
                <a:r>
                  <a:rPr lang="en-US" sz="3200" b="1" dirty="0" smtClean="0"/>
                  <a:t>tangent: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3200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32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3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sz="320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3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3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sz="320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3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den>
                    </m:f>
                  </m:oMath>
                </a14:m>
                <a:r>
                  <a:rPr lang="en-US" sz="3200" b="1" dirty="0" smtClean="0"/>
                  <a:t> </a:t>
                </a:r>
                <a:endParaRPr lang="en-US" sz="3200" dirty="0" smtClean="0"/>
              </a:p>
            </p:txBody>
          </p:sp>
        </mc:Choice>
        <mc:Fallback>
          <p:sp>
            <p:nvSpPr>
              <p:cNvPr id="7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555" y="1298575"/>
                <a:ext cx="9829800" cy="4659773"/>
              </a:xfrm>
              <a:prstGeom prst="rect">
                <a:avLst/>
              </a:prstGeom>
              <a:blipFill>
                <a:blip r:embed="rId3"/>
                <a:stretch>
                  <a:fillRect t="-2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37" b="51944"/>
          <a:stretch/>
        </p:blipFill>
        <p:spPr bwMode="auto">
          <a:xfrm>
            <a:off x="9129252" y="4303249"/>
            <a:ext cx="2268968" cy="1163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129252" y="4453143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1</a:t>
            </a:r>
            <a:endParaRPr lang="en-US" sz="1400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9441180" y="4566518"/>
            <a:ext cx="154452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6155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25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Dropout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Picture 2" descr="http://cdn-ak.f.st-hatena.com/images/fotolife/o/olanleed/20131130/2013113022142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2540" y="2961209"/>
            <a:ext cx="3754267" cy="279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2"/>
              <p:cNvSpPr txBox="1">
                <a:spLocks/>
              </p:cNvSpPr>
              <p:nvPr/>
            </p:nvSpPr>
            <p:spPr>
              <a:xfrm>
                <a:off x="1965960" y="1077166"/>
                <a:ext cx="8153400" cy="51816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00" lvl="1" indent="0">
                  <a:buNone/>
                </a:pPr>
                <a:r>
                  <a:rPr lang="en-US" dirty="0" smtClean="0"/>
                  <a:t>Ensembles </a:t>
                </a:r>
                <a:r>
                  <a:rPr lang="en-US" dirty="0" smtClean="0"/>
                  <a:t>of networks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/>
                          </a:rPr>
                          <m:t>2</m:t>
                        </m:r>
                      </m:e>
                      <m:sup>
                        <m:r>
                          <a:rPr lang="en-US" i="1" smtClean="0">
                            <a:latin typeface="Cambria Math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dirty="0" smtClean="0"/>
                  <a:t> networks in one</a:t>
                </a:r>
                <a:r>
                  <a:rPr lang="en-US" dirty="0"/>
                  <a:t>: for each </a:t>
                </a:r>
                <a:r>
                  <a:rPr lang="en-US" dirty="0" smtClean="0"/>
                  <a:t>example </a:t>
                </a:r>
                <a:br>
                  <a:rPr lang="en-US" dirty="0" smtClean="0"/>
                </a:br>
                <a:r>
                  <a:rPr lang="en-US" dirty="0"/>
                  <a:t>hide </a:t>
                </a:r>
                <a:r>
                  <a:rPr lang="en-US" dirty="0" smtClean="0"/>
                  <a:t>neurons output </a:t>
                </a:r>
                <a:r>
                  <a:rPr lang="en-US" dirty="0"/>
                  <a:t>randomly </a:t>
                </a:r>
                <a:r>
                  <a:rPr lang="en-US" dirty="0" smtClean="0"/>
                  <a:t>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</a:rPr>
                      <m:t>𝑃</m:t>
                    </m:r>
                    <m:r>
                      <a:rPr lang="en-US" i="1" smtClean="0">
                        <a:latin typeface="Cambria Math"/>
                      </a:rPr>
                      <m:t>=0.5</m:t>
                    </m:r>
                  </m:oMath>
                </a14:m>
                <a:r>
                  <a:rPr lang="en-US" dirty="0" smtClean="0"/>
                  <a:t>)</a:t>
                </a:r>
              </a:p>
              <a:p>
                <a:pPr marL="457200" lvl="1" indent="0">
                  <a:buFont typeface="Arial" panose="020B0604020202020204" pitchFamily="34" charset="0"/>
                  <a:buNone/>
                </a:pPr>
                <a:endParaRPr lang="en-US" dirty="0" smtClean="0"/>
              </a:p>
              <a:p>
                <a:pPr marL="457200" lvl="1" indent="0">
                  <a:buFont typeface="Arial" panose="020B0604020202020204" pitchFamily="34" charset="0"/>
                  <a:buNone/>
                </a:pPr>
                <a:endParaRPr lang="en-US" dirty="0" smtClean="0"/>
              </a:p>
            </p:txBody>
          </p:sp>
        </mc:Choice>
        <mc:Fallback>
          <p:sp>
            <p:nvSpPr>
              <p:cNvPr id="7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5960" y="1077166"/>
                <a:ext cx="8153400" cy="5181600"/>
              </a:xfrm>
              <a:prstGeom prst="rect">
                <a:avLst/>
              </a:prstGeom>
              <a:blipFill>
                <a:blip r:embed="rId3"/>
                <a:stretch>
                  <a:fillRect t="-16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172" y="2732833"/>
            <a:ext cx="4233608" cy="31782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5537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26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Batch Normalization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11266" name="Picture 2" descr="https://miro.medium.com/max/405/1*Hiq-rLFGDpESpr8QNsJ1jg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596" y="820409"/>
            <a:ext cx="6157558" cy="4986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6172398"/>
            <a:ext cx="1106119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[1] Sergey </a:t>
            </a:r>
            <a:r>
              <a:rPr lang="en-US" sz="1400" dirty="0" err="1" smtClean="0"/>
              <a:t>Ioffe</a:t>
            </a:r>
            <a:r>
              <a:rPr lang="en-US" sz="1400" dirty="0"/>
              <a:t>, Christian </a:t>
            </a:r>
            <a:r>
              <a:rPr lang="en-US" sz="1400" dirty="0" err="1" smtClean="0"/>
              <a:t>Szegedy</a:t>
            </a:r>
            <a:r>
              <a:rPr lang="en-US" sz="1400" dirty="0" smtClean="0"/>
              <a:t> Batch </a:t>
            </a:r>
            <a:r>
              <a:rPr lang="en-US" sz="1400" dirty="0"/>
              <a:t>Normalization: Accelerating Deep Network Training </a:t>
            </a:r>
            <a:r>
              <a:rPr lang="en-US" sz="1400" dirty="0" smtClean="0"/>
              <a:t>by Reducing </a:t>
            </a:r>
            <a:r>
              <a:rPr lang="en-US" sz="1400" dirty="0"/>
              <a:t>Internal Covariate </a:t>
            </a:r>
            <a:r>
              <a:rPr lang="en-US" sz="1400" dirty="0" smtClean="0"/>
              <a:t>Shift (2015)</a:t>
            </a:r>
            <a:endParaRPr lang="en-US" sz="1400" dirty="0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37" b="51944"/>
          <a:stretch/>
        </p:blipFill>
        <p:spPr bwMode="auto">
          <a:xfrm>
            <a:off x="1514327" y="1440975"/>
            <a:ext cx="2268968" cy="1163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514327" y="159086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1</a:t>
            </a:r>
            <a:endParaRPr lang="en-US" sz="1400" dirty="0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1826255" y="1704244"/>
            <a:ext cx="154452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132" y="3313841"/>
            <a:ext cx="4143953" cy="2400635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2462980" y="4514158"/>
            <a:ext cx="575188" cy="4846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134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27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CNN basic structure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863" y="1672842"/>
            <a:ext cx="11391900" cy="389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321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28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Inception block. Idea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1026" name="Picture 2" descr="Image result for inception block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20"/>
          <a:stretch/>
        </p:blipFill>
        <p:spPr bwMode="auto">
          <a:xfrm>
            <a:off x="2166430" y="1294511"/>
            <a:ext cx="7981950" cy="3896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6123543"/>
            <a:ext cx="11921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[</a:t>
            </a:r>
            <a:r>
              <a:rPr lang="en-US" sz="1200" dirty="0"/>
              <a:t>2] Christian </a:t>
            </a:r>
            <a:r>
              <a:rPr lang="en-US" sz="1200" dirty="0" err="1"/>
              <a:t>Szegedy</a:t>
            </a:r>
            <a:r>
              <a:rPr lang="en-US" sz="1200" dirty="0"/>
              <a:t>, Wei Liu, </a:t>
            </a:r>
            <a:r>
              <a:rPr lang="en-US" sz="1200" dirty="0" err="1"/>
              <a:t>Yangqing</a:t>
            </a:r>
            <a:r>
              <a:rPr lang="en-US" sz="1200" dirty="0"/>
              <a:t> </a:t>
            </a:r>
            <a:r>
              <a:rPr lang="en-US" sz="1200" dirty="0" err="1"/>
              <a:t>Jia</a:t>
            </a:r>
            <a:r>
              <a:rPr lang="en-US" sz="1200" dirty="0"/>
              <a:t>, Pierre </a:t>
            </a:r>
            <a:r>
              <a:rPr lang="en-US" sz="1200" dirty="0" err="1"/>
              <a:t>Sermanet</a:t>
            </a:r>
            <a:r>
              <a:rPr lang="en-US" sz="1200" dirty="0"/>
              <a:t>, Scott Reed, </a:t>
            </a:r>
            <a:r>
              <a:rPr lang="en-US" sz="1200" dirty="0" err="1"/>
              <a:t>Dragomir</a:t>
            </a:r>
            <a:r>
              <a:rPr lang="en-US" sz="1200" dirty="0"/>
              <a:t> </a:t>
            </a:r>
            <a:r>
              <a:rPr lang="en-US" sz="1200" dirty="0" err="1"/>
              <a:t>Anguelov</a:t>
            </a:r>
            <a:r>
              <a:rPr lang="en-US" sz="1200" dirty="0"/>
              <a:t>, </a:t>
            </a:r>
            <a:r>
              <a:rPr lang="en-US" sz="1200" dirty="0" err="1"/>
              <a:t>Dumitru</a:t>
            </a:r>
            <a:r>
              <a:rPr lang="en-US" sz="1200" dirty="0"/>
              <a:t> </a:t>
            </a:r>
            <a:r>
              <a:rPr lang="en-US" sz="1200" dirty="0" err="1"/>
              <a:t>Erhan</a:t>
            </a:r>
            <a:r>
              <a:rPr lang="en-US" sz="1200" dirty="0"/>
              <a:t>, Vincent </a:t>
            </a:r>
            <a:r>
              <a:rPr lang="en-US" sz="1200" dirty="0" err="1"/>
              <a:t>Vanhoucke</a:t>
            </a:r>
            <a:r>
              <a:rPr lang="en-US" sz="1200" dirty="0"/>
              <a:t>, Andrew </a:t>
            </a:r>
            <a:r>
              <a:rPr lang="en-US" sz="1200" dirty="0" err="1"/>
              <a:t>Rabinovich</a:t>
            </a:r>
            <a:r>
              <a:rPr lang="en-US" sz="1200" dirty="0"/>
              <a:t> </a:t>
            </a:r>
            <a:r>
              <a:rPr lang="en-US" sz="1200" dirty="0" smtClean="0"/>
              <a:t>Going </a:t>
            </a:r>
            <a:r>
              <a:rPr lang="en-US" sz="1200" dirty="0"/>
              <a:t>deeper with </a:t>
            </a:r>
            <a:r>
              <a:rPr lang="en-US" sz="1200" dirty="0" smtClean="0"/>
              <a:t>convolutions (2014)</a:t>
            </a:r>
          </a:p>
        </p:txBody>
      </p:sp>
    </p:spTree>
    <p:extLst>
      <p:ext uri="{BB962C8B-B14F-4D97-AF65-F5344CB8AC3E}">
        <p14:creationId xmlns:p14="http://schemas.microsoft.com/office/powerpoint/2010/main" val="39660516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29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303" y="0"/>
            <a:ext cx="10460525" cy="731520"/>
          </a:xfrm>
        </p:spPr>
        <p:txBody>
          <a:bodyPr/>
          <a:lstStyle/>
          <a:p>
            <a:r>
              <a:rPr lang="en-US" dirty="0" smtClean="0"/>
              <a:t>Inception blocks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9922"/>
            <a:ext cx="6324600" cy="3371850"/>
          </a:xfrm>
          <a:prstGeom prst="rect">
            <a:avLst/>
          </a:prstGeom>
        </p:spPr>
      </p:pic>
      <p:pic>
        <p:nvPicPr>
          <p:cNvPr id="2056" name="Picture 8" descr="Related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62"/>
          <a:stretch/>
        </p:blipFill>
        <p:spPr bwMode="auto">
          <a:xfrm>
            <a:off x="7292340" y="1845945"/>
            <a:ext cx="4572000" cy="3519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2303" y="919400"/>
            <a:ext cx="3924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Topologies: </a:t>
            </a:r>
            <a:r>
              <a:rPr lang="en-US" dirty="0" err="1" smtClean="0"/>
              <a:t>GoogleNet</a:t>
            </a:r>
            <a:r>
              <a:rPr lang="en-US" dirty="0" smtClean="0"/>
              <a:t>, Inception v2..v3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0" y="6123543"/>
            <a:ext cx="114412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[</a:t>
            </a:r>
            <a:r>
              <a:rPr lang="en-US" sz="1400" dirty="0"/>
              <a:t>3] Christian </a:t>
            </a:r>
            <a:r>
              <a:rPr lang="en-US" sz="1400" dirty="0" err="1"/>
              <a:t>Szegedy</a:t>
            </a:r>
            <a:r>
              <a:rPr lang="en-US" sz="1400" dirty="0"/>
              <a:t>, Vincent </a:t>
            </a:r>
            <a:r>
              <a:rPr lang="en-US" sz="1400" dirty="0" err="1"/>
              <a:t>Vanhoucke</a:t>
            </a:r>
            <a:r>
              <a:rPr lang="en-US" sz="1400" dirty="0"/>
              <a:t>, Sergey </a:t>
            </a:r>
            <a:r>
              <a:rPr lang="en-US" sz="1400" dirty="0" err="1"/>
              <a:t>Ioffe</a:t>
            </a:r>
            <a:r>
              <a:rPr lang="en-US" sz="1400" dirty="0"/>
              <a:t>, Jonathon </a:t>
            </a:r>
            <a:r>
              <a:rPr lang="en-US" sz="1400" dirty="0" err="1"/>
              <a:t>Shlens</a:t>
            </a:r>
            <a:r>
              <a:rPr lang="en-US" sz="1400" dirty="0"/>
              <a:t>, </a:t>
            </a:r>
            <a:r>
              <a:rPr lang="en-US" sz="1400" dirty="0" err="1"/>
              <a:t>Zbigniew</a:t>
            </a:r>
            <a:r>
              <a:rPr lang="en-US" sz="1400" dirty="0"/>
              <a:t> </a:t>
            </a:r>
            <a:r>
              <a:rPr lang="en-US" sz="1400" dirty="0" err="1"/>
              <a:t>Wojna</a:t>
            </a:r>
            <a:r>
              <a:rPr lang="en-US" sz="1400" dirty="0"/>
              <a:t> </a:t>
            </a:r>
            <a:r>
              <a:rPr lang="en-US" sz="1400" dirty="0" smtClean="0"/>
              <a:t>Rethinking </a:t>
            </a:r>
            <a:r>
              <a:rPr lang="en-US" sz="1400" dirty="0"/>
              <a:t>the Inception Architecture for Computer </a:t>
            </a:r>
            <a:r>
              <a:rPr lang="en-US" sz="1400" dirty="0" smtClean="0"/>
              <a:t>Vision (2015)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7108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Simulation of biological neural networks (synapses, axons, chains, layers, etc.) is a good high level </a:t>
            </a:r>
            <a:r>
              <a:rPr lang="en-US" dirty="0" smtClean="0"/>
              <a:t>abstraction.</a:t>
            </a:r>
            <a:endParaRPr lang="en-US" dirty="0"/>
          </a:p>
          <a:p>
            <a:pPr marL="0" indent="0">
              <a:buNone/>
            </a:pPr>
            <a:endParaRPr lang="en-US" sz="1400" dirty="0"/>
          </a:p>
          <a:p>
            <a:pPr marL="0" indent="0" algn="ctr">
              <a:buNone/>
            </a:pPr>
            <a:r>
              <a:rPr lang="en-US" b="1" dirty="0">
                <a:solidFill>
                  <a:srgbClr val="FF0000"/>
                </a:solidFill>
              </a:rPr>
              <a:t>Bio NN is </a:t>
            </a:r>
            <a:r>
              <a:rPr lang="en-US" b="1" dirty="0" smtClean="0">
                <a:solidFill>
                  <a:srgbClr val="FF0000"/>
                </a:solidFill>
              </a:rPr>
              <a:t>inspiration </a:t>
            </a:r>
            <a:r>
              <a:rPr lang="en-US" b="1" dirty="0">
                <a:solidFill>
                  <a:srgbClr val="FF0000"/>
                </a:solidFill>
              </a:rPr>
              <a:t>and </a:t>
            </a:r>
            <a:r>
              <a:rPr lang="en-US" b="1" dirty="0" smtClean="0">
                <a:solidFill>
                  <a:srgbClr val="FF0000"/>
                </a:solidFill>
              </a:rPr>
              <a:t>illustration only. </a:t>
            </a:r>
            <a:r>
              <a:rPr lang="en-US" b="1" dirty="0">
                <a:solidFill>
                  <a:srgbClr val="FF0000"/>
                </a:solidFill>
              </a:rPr>
              <a:t>Nothing more!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3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Artificial </a:t>
            </a:r>
            <a:r>
              <a:rPr lang="en-US" dirty="0"/>
              <a:t>Neural </a:t>
            </a:r>
            <a:r>
              <a:rPr lang="en-US" dirty="0" smtClean="0"/>
              <a:t>Networks and Biology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616" y="2755855"/>
            <a:ext cx="5733555" cy="326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63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30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Skip Connection and Residual Blocks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3074" name="Picture 2" descr="Related imag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329" y="1661161"/>
            <a:ext cx="5869480" cy="3112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827008"/>
            <a:ext cx="3099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Topologies: </a:t>
            </a:r>
            <a:r>
              <a:rPr lang="en-US" dirty="0" err="1" smtClean="0"/>
              <a:t>ResNets</a:t>
            </a:r>
            <a:r>
              <a:rPr lang="en-US" dirty="0" smtClean="0"/>
              <a:t>, </a:t>
            </a:r>
            <a:r>
              <a:rPr lang="en-US" dirty="0" err="1" smtClean="0"/>
              <a:t>DenseNet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-1" y="5956955"/>
            <a:ext cx="100289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[4] </a:t>
            </a:r>
            <a:r>
              <a:rPr lang="en-US" sz="1400" dirty="0" err="1" smtClean="0"/>
              <a:t>Kaiming</a:t>
            </a:r>
            <a:r>
              <a:rPr lang="en-US" sz="1400" dirty="0" smtClean="0"/>
              <a:t> </a:t>
            </a:r>
            <a:r>
              <a:rPr lang="en-US" sz="1400" dirty="0"/>
              <a:t>He, </a:t>
            </a:r>
            <a:r>
              <a:rPr lang="en-US" sz="1400" dirty="0" err="1"/>
              <a:t>Xiangyu</a:t>
            </a:r>
            <a:r>
              <a:rPr lang="en-US" sz="1400" dirty="0"/>
              <a:t> Zhang, </a:t>
            </a:r>
            <a:r>
              <a:rPr lang="en-US" sz="1400" dirty="0" err="1"/>
              <a:t>Shaoqing</a:t>
            </a:r>
            <a:r>
              <a:rPr lang="en-US" sz="1400" dirty="0"/>
              <a:t> Ren, Jian </a:t>
            </a:r>
            <a:r>
              <a:rPr lang="en-US" sz="1400" dirty="0" smtClean="0"/>
              <a:t>Sun Deep </a:t>
            </a:r>
            <a:r>
              <a:rPr lang="en-US" sz="1400" dirty="0"/>
              <a:t>Residual Learning for Image </a:t>
            </a:r>
            <a:r>
              <a:rPr lang="en-US" sz="1400" dirty="0" smtClean="0"/>
              <a:t>Recognition (2015)</a:t>
            </a:r>
          </a:p>
          <a:p>
            <a:r>
              <a:rPr lang="en-US" sz="1400" dirty="0" smtClean="0"/>
              <a:t>[5] </a:t>
            </a:r>
            <a:r>
              <a:rPr lang="en-US" sz="1400" dirty="0"/>
              <a:t>Gao Huang, Zhuang Liu, Laurens van der </a:t>
            </a:r>
            <a:r>
              <a:rPr lang="en-US" sz="1400" dirty="0" err="1"/>
              <a:t>Maaten</a:t>
            </a:r>
            <a:r>
              <a:rPr lang="en-US" sz="1400" dirty="0"/>
              <a:t>, Kilian Q. Weinberger </a:t>
            </a:r>
            <a:r>
              <a:rPr lang="en-US" sz="1400" dirty="0" smtClean="0"/>
              <a:t> Densely </a:t>
            </a:r>
            <a:r>
              <a:rPr lang="en-US" sz="1400" dirty="0"/>
              <a:t>Connected Convolutional </a:t>
            </a:r>
            <a:r>
              <a:rPr lang="en-US" sz="1400" dirty="0" smtClean="0"/>
              <a:t>Networks (2016)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101781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31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ResNeXt</a:t>
            </a:r>
            <a:r>
              <a:rPr lang="en-US" dirty="0" smtClean="0"/>
              <a:t> blocks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4098" name="Picture 2" descr="Image result for resnet block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293" y="1932121"/>
            <a:ext cx="8339904" cy="3666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78750" y="935783"/>
            <a:ext cx="2173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Topologies: </a:t>
            </a:r>
            <a:r>
              <a:rPr lang="en-US" dirty="0" err="1" smtClean="0"/>
              <a:t>ResNeXts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172398"/>
            <a:ext cx="1149391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[6] </a:t>
            </a:r>
            <a:r>
              <a:rPr lang="en-US" sz="1400" dirty="0" err="1" smtClean="0"/>
              <a:t>Saining</a:t>
            </a:r>
            <a:r>
              <a:rPr lang="en-US" sz="1400" dirty="0" smtClean="0"/>
              <a:t> </a:t>
            </a:r>
            <a:r>
              <a:rPr lang="en-US" sz="1400" dirty="0" err="1"/>
              <a:t>Xie</a:t>
            </a:r>
            <a:r>
              <a:rPr lang="en-US" sz="1400" dirty="0"/>
              <a:t>, Ross </a:t>
            </a:r>
            <a:r>
              <a:rPr lang="en-US" sz="1400" dirty="0" err="1"/>
              <a:t>Girshick</a:t>
            </a:r>
            <a:r>
              <a:rPr lang="en-US" sz="1400" dirty="0"/>
              <a:t>, Piotr </a:t>
            </a:r>
            <a:r>
              <a:rPr lang="en-US" sz="1400" dirty="0" err="1"/>
              <a:t>Dollár</a:t>
            </a:r>
            <a:r>
              <a:rPr lang="en-US" sz="1400" dirty="0"/>
              <a:t>, </a:t>
            </a:r>
            <a:r>
              <a:rPr lang="en-US" sz="1400" dirty="0" err="1"/>
              <a:t>Zhuowen</a:t>
            </a:r>
            <a:r>
              <a:rPr lang="en-US" sz="1400" dirty="0"/>
              <a:t> </a:t>
            </a:r>
            <a:r>
              <a:rPr lang="en-US" sz="1400" dirty="0" err="1"/>
              <a:t>Tu</a:t>
            </a:r>
            <a:r>
              <a:rPr lang="en-US" sz="1400" dirty="0"/>
              <a:t>, </a:t>
            </a:r>
            <a:r>
              <a:rPr lang="en-US" sz="1400" dirty="0" err="1"/>
              <a:t>Kaiming</a:t>
            </a:r>
            <a:r>
              <a:rPr lang="en-US" sz="1400" dirty="0"/>
              <a:t> </a:t>
            </a:r>
            <a:r>
              <a:rPr lang="en-US" sz="1400" dirty="0" smtClean="0"/>
              <a:t>He </a:t>
            </a:r>
            <a:r>
              <a:rPr lang="en-US" sz="1400" dirty="0"/>
              <a:t>Aggregated Residual Transformations for Deep Neural </a:t>
            </a:r>
            <a:r>
              <a:rPr lang="en-US" sz="1400" dirty="0" smtClean="0"/>
              <a:t>Networks (2016)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724292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8324" r="1671" b="34779"/>
          <a:stretch/>
        </p:blipFill>
        <p:spPr>
          <a:xfrm>
            <a:off x="1124480" y="2432304"/>
            <a:ext cx="9574000" cy="202082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32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Squeeze and Excitation Block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83004" y="762706"/>
            <a:ext cx="1882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Topologies: SE-net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153912"/>
            <a:ext cx="102756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[7] </a:t>
            </a:r>
            <a:r>
              <a:rPr lang="en-US" sz="1400" dirty="0" err="1"/>
              <a:t>Jie</a:t>
            </a:r>
            <a:r>
              <a:rPr lang="en-US" sz="1400" dirty="0"/>
              <a:t> Hu, Li Shen, Samuel </a:t>
            </a:r>
            <a:r>
              <a:rPr lang="en-US" sz="1400" dirty="0" err="1"/>
              <a:t>Albanie</a:t>
            </a:r>
            <a:r>
              <a:rPr lang="en-US" sz="1400" dirty="0"/>
              <a:t>, Gang Sun, </a:t>
            </a:r>
            <a:r>
              <a:rPr lang="en-US" sz="1400" dirty="0" err="1"/>
              <a:t>Enhua</a:t>
            </a:r>
            <a:r>
              <a:rPr lang="en-US" sz="1400" dirty="0"/>
              <a:t> </a:t>
            </a:r>
            <a:r>
              <a:rPr lang="en-US" sz="1400" dirty="0" smtClean="0"/>
              <a:t>Wu Squeeze-and-Excitation Networks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001633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33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AlexNet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5126" name="Picture 6" descr="Image result for alexne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16" y="1151262"/>
            <a:ext cx="10535634" cy="3635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0" y="6172398"/>
            <a:ext cx="113611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[8] Alex </a:t>
            </a:r>
            <a:r>
              <a:rPr lang="en-US" sz="1400" dirty="0" err="1"/>
              <a:t>Krizhevsky</a:t>
            </a:r>
            <a:r>
              <a:rPr lang="en-US" sz="1400" dirty="0"/>
              <a:t>, Ilya </a:t>
            </a:r>
            <a:r>
              <a:rPr lang="en-US" sz="1400" dirty="0" err="1"/>
              <a:t>Sutskever</a:t>
            </a:r>
            <a:r>
              <a:rPr lang="en-US" sz="1400" dirty="0"/>
              <a:t>, Geoffrey E. Hinton </a:t>
            </a:r>
            <a:r>
              <a:rPr lang="en-US" sz="1400" dirty="0" smtClean="0"/>
              <a:t>ImageNet Classification </a:t>
            </a:r>
            <a:r>
              <a:rPr lang="en-US" sz="1400" dirty="0"/>
              <a:t>with Deep Convolutional Neural Networks (2012)</a:t>
            </a:r>
            <a:endParaRPr lang="en-US" sz="1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7119" y="4826378"/>
            <a:ext cx="3116847" cy="99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6024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34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VGG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7170" name="Picture 2" descr="Related imag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57" y="744220"/>
            <a:ext cx="8096250" cy="477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6172398"/>
            <a:ext cx="1191669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[9] Karen </a:t>
            </a:r>
            <a:r>
              <a:rPr lang="en-US" sz="1400" dirty="0" err="1"/>
              <a:t>Simonyan</a:t>
            </a:r>
            <a:r>
              <a:rPr lang="en-US" sz="1400" dirty="0"/>
              <a:t>, Andrew Zisserman </a:t>
            </a:r>
            <a:r>
              <a:rPr lang="en-US" sz="1400" dirty="0" smtClean="0"/>
              <a:t> Very </a:t>
            </a:r>
            <a:r>
              <a:rPr lang="en-US" sz="1400" dirty="0"/>
              <a:t>Deep Convolutional Networks for Large-Scale Image </a:t>
            </a:r>
            <a:r>
              <a:rPr lang="en-US" sz="1400" dirty="0" smtClean="0"/>
              <a:t>Recognition (2014)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9000326" y="4592915"/>
            <a:ext cx="2724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VGG-19:</a:t>
            </a:r>
          </a:p>
          <a:p>
            <a:r>
              <a:rPr lang="en-US" dirty="0" smtClean="0"/>
              <a:t>Top-1 error: 25.5</a:t>
            </a:r>
          </a:p>
          <a:p>
            <a:r>
              <a:rPr lang="en-US" dirty="0" smtClean="0"/>
              <a:t>Top-5 error: 8.0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107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35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GoogleNet</a:t>
            </a:r>
            <a:r>
              <a:rPr lang="en-US" dirty="0" smtClean="0"/>
              <a:t> and Inceptions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8194" name="Picture 2" descr="Image result for googlene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2342974"/>
            <a:ext cx="11391900" cy="2553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6178178"/>
            <a:ext cx="121843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[2] Christian </a:t>
            </a:r>
            <a:r>
              <a:rPr lang="en-US" sz="1200" dirty="0" err="1"/>
              <a:t>Szegedy</a:t>
            </a:r>
            <a:r>
              <a:rPr lang="en-US" sz="1200" dirty="0"/>
              <a:t>, Wei Liu, </a:t>
            </a:r>
            <a:r>
              <a:rPr lang="en-US" sz="1200" dirty="0" err="1"/>
              <a:t>Yangqing</a:t>
            </a:r>
            <a:r>
              <a:rPr lang="en-US" sz="1200" dirty="0"/>
              <a:t> </a:t>
            </a:r>
            <a:r>
              <a:rPr lang="en-US" sz="1200" dirty="0" err="1"/>
              <a:t>Jia</a:t>
            </a:r>
            <a:r>
              <a:rPr lang="en-US" sz="1200" dirty="0"/>
              <a:t>, Pierre </a:t>
            </a:r>
            <a:r>
              <a:rPr lang="en-US" sz="1200" dirty="0" err="1"/>
              <a:t>Sermanet</a:t>
            </a:r>
            <a:r>
              <a:rPr lang="en-US" sz="1200" dirty="0"/>
              <a:t>, Scott Reed, </a:t>
            </a:r>
            <a:r>
              <a:rPr lang="en-US" sz="1200" dirty="0" err="1"/>
              <a:t>Dragomir</a:t>
            </a:r>
            <a:r>
              <a:rPr lang="en-US" sz="1200" dirty="0"/>
              <a:t> </a:t>
            </a:r>
            <a:r>
              <a:rPr lang="en-US" sz="1200" dirty="0" err="1"/>
              <a:t>Anguelov</a:t>
            </a:r>
            <a:r>
              <a:rPr lang="en-US" sz="1200" dirty="0"/>
              <a:t>, </a:t>
            </a:r>
            <a:r>
              <a:rPr lang="en-US" sz="1200" dirty="0" err="1"/>
              <a:t>Dumitru</a:t>
            </a:r>
            <a:r>
              <a:rPr lang="en-US" sz="1200" dirty="0"/>
              <a:t> </a:t>
            </a:r>
            <a:r>
              <a:rPr lang="en-US" sz="1200" dirty="0" err="1"/>
              <a:t>Erhan</a:t>
            </a:r>
            <a:r>
              <a:rPr lang="en-US" sz="1200" dirty="0"/>
              <a:t>, Vincent </a:t>
            </a:r>
            <a:r>
              <a:rPr lang="en-US" sz="1200" dirty="0" err="1"/>
              <a:t>Vanhoucke</a:t>
            </a:r>
            <a:r>
              <a:rPr lang="en-US" sz="1200" dirty="0"/>
              <a:t>, Andrew </a:t>
            </a:r>
            <a:r>
              <a:rPr lang="en-US" sz="1200" dirty="0" err="1"/>
              <a:t>Rabinovich</a:t>
            </a:r>
            <a:r>
              <a:rPr lang="en-US" sz="1200" dirty="0"/>
              <a:t> Going deeper with convolutions (2014)</a:t>
            </a:r>
          </a:p>
        </p:txBody>
      </p:sp>
    </p:spTree>
    <p:extLst>
      <p:ext uri="{BB962C8B-B14F-4D97-AF65-F5344CB8AC3E}">
        <p14:creationId xmlns:p14="http://schemas.microsoft.com/office/powerpoint/2010/main" val="21201472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36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ResNets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9218" name="Picture 2" descr="Image result for resnet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012"/>
          <a:stretch/>
        </p:blipFill>
        <p:spPr bwMode="auto">
          <a:xfrm>
            <a:off x="278575" y="2035183"/>
            <a:ext cx="11391900" cy="1704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6172398"/>
            <a:ext cx="121585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[4] </a:t>
            </a:r>
            <a:r>
              <a:rPr lang="en-US" sz="1400" dirty="0" err="1"/>
              <a:t>Kaiming</a:t>
            </a:r>
            <a:r>
              <a:rPr lang="en-US" sz="1400" dirty="0"/>
              <a:t> He, </a:t>
            </a:r>
            <a:r>
              <a:rPr lang="en-US" sz="1400" dirty="0" err="1"/>
              <a:t>Xiangyu</a:t>
            </a:r>
            <a:r>
              <a:rPr lang="en-US" sz="1400" dirty="0"/>
              <a:t> Zhang, </a:t>
            </a:r>
            <a:r>
              <a:rPr lang="en-US" sz="1400" dirty="0" err="1"/>
              <a:t>Shaoqing</a:t>
            </a:r>
            <a:r>
              <a:rPr lang="en-US" sz="1400" dirty="0"/>
              <a:t> Ren, Jian Sun Deep Residual Learning for Image Recognition (2015)</a:t>
            </a:r>
          </a:p>
        </p:txBody>
      </p:sp>
    </p:spTree>
    <p:extLst>
      <p:ext uri="{BB962C8B-B14F-4D97-AF65-F5344CB8AC3E}">
        <p14:creationId xmlns:p14="http://schemas.microsoft.com/office/powerpoint/2010/main" val="37587594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37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Augmentation. </a:t>
            </a:r>
            <a:r>
              <a:rPr lang="en-US" dirty="0"/>
              <a:t>Transformations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981200" y="1021398"/>
            <a:ext cx="62484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smtClean="0"/>
              <a:t>Data augmentation</a:t>
            </a:r>
            <a:r>
              <a:rPr lang="en-US" smtClean="0"/>
              <a:t> - more data with all available cases:</a:t>
            </a:r>
          </a:p>
          <a:p>
            <a:pPr lvl="1"/>
            <a:r>
              <a:rPr lang="en-US" smtClean="0"/>
              <a:t>affine transformations, flips, crop, contrast, noise, scale</a:t>
            </a:r>
          </a:p>
          <a:p>
            <a:pPr lvl="1"/>
            <a:r>
              <a:rPr lang="en-US" smtClean="0"/>
              <a:t>pseudo-labeling</a:t>
            </a:r>
            <a:endParaRPr lang="en-US" dirty="0" smtClean="0"/>
          </a:p>
        </p:txBody>
      </p:sp>
      <p:pic>
        <p:nvPicPr>
          <p:cNvPr id="7" name="Picture 5" descr="http://www.consortium.ri.cmu.edu/data/face/rot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2445" y="1097598"/>
            <a:ext cx="2335511" cy="1756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benanne.github.io/images/augmentation_noaug_cropp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700" y="3575843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://benanne.github.io/images/augmentation_aug_cropp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3561608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>
          <a:xfrm>
            <a:off x="5791200" y="4450398"/>
            <a:ext cx="914400" cy="5334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5212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38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/>
              <p:cNvSpPr txBox="1">
                <a:spLocks/>
              </p:cNvSpPr>
              <p:nvPr/>
            </p:nvSpPr>
            <p:spPr>
              <a:xfrm>
                <a:off x="457199" y="1076315"/>
                <a:ext cx="10707329" cy="452596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b="1" dirty="0" smtClean="0"/>
                  <a:t>Momentum</a:t>
                </a:r>
                <a:r>
                  <a:rPr lang="en-US" dirty="0" smtClean="0"/>
                  <a:t> </a:t>
                </a:r>
                <a:r>
                  <a:rPr lang="en-US" sz="2200" dirty="0" smtClean="0"/>
                  <a:t>(prevent the variations on error surface)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ea typeface="Cambria Math"/>
                        </a:rPr>
                        <m:t>∆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/>
                            </a:rPr>
                            <m:t>(</m:t>
                          </m:r>
                          <m:r>
                            <a:rPr lang="en-US" i="1">
                              <a:latin typeface="Cambria Math"/>
                            </a:rPr>
                            <m:t>𝑡</m:t>
                          </m:r>
                          <m:r>
                            <a:rPr lang="en-US" i="1">
                              <a:latin typeface="Cambria Math"/>
                            </a:rPr>
                            <m:t>)</m:t>
                          </m:r>
                        </m:sup>
                      </m:sSup>
                      <m:r>
                        <a:rPr lang="en-US" i="1" smtClean="0"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i="1" smtClean="0">
                          <a:latin typeface="Cambria Math"/>
                        </a:rPr>
                        <m:t>−</m:t>
                      </m:r>
                      <m:r>
                        <a:rPr lang="en-US" i="1" smtClean="0">
                          <a:latin typeface="Cambria Math"/>
                          <a:ea typeface="Cambria Math"/>
                        </a:rPr>
                        <m:t>𝛼𝛻</m:t>
                      </m:r>
                      <m:r>
                        <a:rPr lang="en-US" i="1" smtClean="0">
                          <a:latin typeface="Cambria Math"/>
                          <a:ea typeface="Cambria Math"/>
                        </a:rPr>
                        <m:t>𝐿</m:t>
                      </m:r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pPr>
                            <m:e>
                              <m:r>
                                <a:rPr lang="en-US" i="1" smtClean="0">
                                  <a:latin typeface="Cambria Math"/>
                                  <a:ea typeface="Cambria Math"/>
                                </a:rPr>
                                <m:t>𝑤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i="1" smtClean="0">
                                      <a:latin typeface="Cambria Math"/>
                                      <a:ea typeface="Cambria Math"/>
                                    </a:rPr>
                                    <m:t>𝑡</m:t>
                                  </m:r>
                                </m:e>
                              </m:d>
                            </m:sup>
                          </m:sSup>
                        </m:e>
                      </m:d>
                      <m:r>
                        <a:rPr lang="en-US" i="1" smtClean="0">
                          <a:latin typeface="Cambria Math"/>
                          <a:ea typeface="Cambria Math"/>
                        </a:rPr>
                        <m:t>+</m:t>
                      </m:r>
                      <m:limLow>
                        <m:limLow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groupChrPr>
                            <m:e>
                              <m:r>
                                <a:rPr lang="en-US" i="1" smtClean="0">
                                  <a:latin typeface="Cambria Math"/>
                                  <a:ea typeface="Cambria Math"/>
                                </a:rPr>
                                <m:t>𝛽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∆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𝑤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−1)</m:t>
                                  </m:r>
                                </m:sup>
                              </m:sSup>
                            </m:e>
                          </m:groupChr>
                        </m:e>
                        <m:lim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𝑚𝑜𝑚𝑒𝑛𝑡𝑢𝑚</m:t>
                          </m:r>
                        </m:lim>
                      </m:limLow>
                    </m:oMath>
                  </m:oMathPara>
                </a14:m>
                <a:endParaRPr lang="en-US" dirty="0" smtClean="0"/>
              </a:p>
              <a:p>
                <a:endParaRPr lang="en-US" sz="1300" b="1" dirty="0" smtClean="0"/>
              </a:p>
              <a:p>
                <a:r>
                  <a:rPr lang="en-US" b="1" dirty="0" smtClean="0"/>
                  <a:t>LR decay </a:t>
                </a:r>
                <a:r>
                  <a:rPr lang="en-US" sz="1900" dirty="0" smtClean="0"/>
                  <a:t>(make smaller steps near optimum)</a:t>
                </a:r>
                <a:endParaRPr lang="en-US" b="1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smtClean="0">
                              <a:latin typeface="Cambria Math"/>
                              <a:ea typeface="Cambria Math"/>
                            </a:rPr>
                            <m:t>𝛼</m:t>
                          </m:r>
                        </m:e>
                        <m:sup>
                          <m:r>
                            <a:rPr lang="en-US" i="1" smtClean="0">
                              <a:latin typeface="Cambria Math"/>
                            </a:rPr>
                            <m:t>(</m:t>
                          </m:r>
                          <m:r>
                            <a:rPr lang="en-US" i="1" smtClean="0">
                              <a:latin typeface="Cambria Math"/>
                            </a:rPr>
                            <m:t>𝑡</m:t>
                          </m:r>
                          <m:r>
                            <a:rPr lang="en-US" i="1" smtClean="0">
                              <a:latin typeface="Cambria Math"/>
                            </a:rPr>
                            <m:t>)</m:t>
                          </m:r>
                        </m:sup>
                      </m:sSup>
                      <m:r>
                        <a:rPr lang="en-US" i="1" smtClean="0">
                          <a:latin typeface="Cambria Math"/>
                        </a:rPr>
                        <m:t>=</m:t>
                      </m:r>
                      <m:r>
                        <a:rPr lang="en-US" i="1" smtClean="0">
                          <a:latin typeface="Cambria Math"/>
                        </a:rPr>
                        <m:t>𝑘</m:t>
                      </m:r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𝛼</m:t>
                          </m:r>
                        </m:e>
                        <m:sup>
                          <m:r>
                            <a:rPr lang="en-US" i="1" smtClean="0">
                              <a:latin typeface="Cambria Math"/>
                            </a:rPr>
                            <m:t>(</m:t>
                          </m:r>
                          <m:r>
                            <a:rPr lang="en-US" i="1" smtClean="0">
                              <a:latin typeface="Cambria Math"/>
                            </a:rPr>
                            <m:t>𝑡</m:t>
                          </m:r>
                          <m:r>
                            <a:rPr lang="en-US" i="1" smtClean="0">
                              <a:latin typeface="Cambria Math"/>
                            </a:rPr>
                            <m:t>−1)</m:t>
                          </m:r>
                        </m:sup>
                      </m:sSup>
                      <m:r>
                        <a:rPr lang="en-US" i="1" smtClean="0">
                          <a:latin typeface="Cambria Math"/>
                        </a:rPr>
                        <m:t>,  0&lt;</m:t>
                      </m:r>
                      <m:r>
                        <a:rPr lang="en-US" i="1" smtClean="0">
                          <a:latin typeface="Cambria Math"/>
                        </a:rPr>
                        <m:t>𝑘</m:t>
                      </m:r>
                      <m:r>
                        <a:rPr lang="en-US" i="1" smtClean="0">
                          <a:latin typeface="Cambria Math"/>
                        </a:rPr>
                        <m:t>&lt;1</m:t>
                      </m:r>
                    </m:oMath>
                  </m:oMathPara>
                </a14:m>
                <a:endParaRPr lang="en-US" dirty="0" smtClean="0"/>
              </a:p>
              <a:p>
                <a:endParaRPr lang="en-US" b="1" dirty="0" smtClean="0"/>
              </a:p>
              <a:p>
                <a:r>
                  <a:rPr lang="en-US" b="1" dirty="0" smtClean="0"/>
                  <a:t>Weight Decay</a:t>
                </a:r>
                <a:r>
                  <a:rPr lang="en-US" sz="1900" b="1" dirty="0" smtClean="0"/>
                  <a:t> </a:t>
                </a:r>
                <a:r>
                  <a:rPr lang="en-US" sz="1900" dirty="0" smtClean="0"/>
                  <a:t>(prevent weight growing, and smooth </a:t>
                </a:r>
                <a:r>
                  <a:rPr lang="en-US" sz="1900" i="1" dirty="0" smtClean="0"/>
                  <a:t>F</a:t>
                </a:r>
                <a:r>
                  <a:rPr lang="en-US" sz="1900" dirty="0" smtClean="0"/>
                  <a:t>)</a:t>
                </a:r>
                <a:endParaRPr lang="en-US" b="1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pPr>
                        <m:e>
                          <m:r>
                            <a:rPr lang="en-US" i="1" smtClean="0">
                              <a:latin typeface="Cambria Math"/>
                              <a:ea typeface="Cambria Math"/>
                            </a:rPr>
                            <m:t>𝐿</m:t>
                          </m:r>
                        </m:e>
                        <m:sup>
                          <m:r>
                            <a:rPr lang="en-US" i="1" smtClean="0">
                              <a:latin typeface="Cambria Math"/>
                              <a:ea typeface="Cambria Math"/>
                            </a:rPr>
                            <m:t>∗</m:t>
                          </m:r>
                        </m:sup>
                      </m:sSup>
                      <m:r>
                        <a:rPr lang="en-US" i="1" smtClean="0"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i="1" smtClean="0">
                          <a:latin typeface="Cambria Math"/>
                          <a:ea typeface="Cambria Math"/>
                        </a:rPr>
                        <m:t>𝐿</m:t>
                      </m:r>
                      <m:r>
                        <a:rPr lang="en-US" i="1" smtClean="0">
                          <a:latin typeface="Cambria Math"/>
                          <a:ea typeface="Cambria Math"/>
                        </a:rPr>
                        <m:t>+</m:t>
                      </m:r>
                      <m:r>
                        <a:rPr lang="el-GR" i="1" smtClean="0">
                          <a:latin typeface="Cambria Math"/>
                          <a:ea typeface="Cambria Math"/>
                        </a:rPr>
                        <m:t>𝜆</m:t>
                      </m:r>
                      <m:d>
                        <m:dPr>
                          <m:begChr m:val="‖"/>
                          <m:endChr m:val="‖"/>
                          <m:ctrlPr>
                            <a:rPr lang="el-GR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l-GR" i="1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𝑤</m:t>
                              </m:r>
                            </m:e>
                            <m:sup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(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𝑡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)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dirty="0" smtClean="0"/>
              </a:p>
            </p:txBody>
          </p:sp>
        </mc:Choice>
        <mc:Fallback>
          <p:sp>
            <p:nvSpPr>
              <p:cNvPr id="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99" y="1076315"/>
                <a:ext cx="10707329" cy="4525963"/>
              </a:xfrm>
              <a:prstGeom prst="rect">
                <a:avLst/>
              </a:prstGeom>
              <a:blipFill>
                <a:blip r:embed="rId2"/>
                <a:stretch>
                  <a:fillRect l="-1025" t="-24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759247" y="5326547"/>
            <a:ext cx="3473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L1 or L2 regularization </a:t>
            </a:r>
            <a:r>
              <a:rPr lang="en-US" dirty="0" smtClean="0"/>
              <a:t>often used</a:t>
            </a:r>
            <a:endParaRPr lang="en-US" dirty="0"/>
          </a:p>
        </p:txBody>
      </p:sp>
      <p:cxnSp>
        <p:nvCxnSpPr>
          <p:cNvPr id="8" name="Straight Arrow Connector 7"/>
          <p:cNvCxnSpPr>
            <a:stCxn id="7" idx="0"/>
          </p:cNvCxnSpPr>
          <p:nvPr/>
        </p:nvCxnSpPr>
        <p:spPr>
          <a:xfrm flipH="1" flipV="1">
            <a:off x="6054647" y="4945547"/>
            <a:ext cx="441327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9296400" y="1789153"/>
                <a:ext cx="1743811" cy="369332"/>
              </a:xfrm>
              <a:prstGeom prst="rect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ea typeface="Cambria Math"/>
                  </a:rPr>
                  <a:t>Typical: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  <a:ea typeface="Cambria Math"/>
                      </a:rPr>
                      <m:t>𝛽</m:t>
                    </m:r>
                    <m:r>
                      <a:rPr lang="en-US" b="0" i="1" smtClean="0">
                        <a:latin typeface="Cambria Math"/>
                        <a:ea typeface="Cambria Math"/>
                      </a:rPr>
                      <m:t>=0.9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6400" y="1789153"/>
                <a:ext cx="1743811" cy="369332"/>
              </a:xfrm>
              <a:prstGeom prst="rect">
                <a:avLst/>
              </a:prstGeom>
              <a:blipFill>
                <a:blip r:embed="rId3"/>
                <a:stretch>
                  <a:fillRect l="-2431" t="-6349" b="-22222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6105832" y="3511049"/>
                <a:ext cx="5336076" cy="369332"/>
              </a:xfrm>
              <a:prstGeom prst="rect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ea typeface="Cambria Math"/>
                  </a:rPr>
                  <a:t>Typical:  apply LR decay 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𝑘</m:t>
                    </m:r>
                    <m:r>
                      <a:rPr lang="en-US" b="0" i="1" smtClean="0">
                        <a:latin typeface="Cambria Math"/>
                      </a:rPr>
                      <m:t>=0.1</m:t>
                    </m:r>
                  </m:oMath>
                </a14:m>
                <a:r>
                  <a:rPr lang="en-US" dirty="0" smtClean="0">
                    <a:ea typeface="Cambria Math"/>
                  </a:rPr>
                  <a:t>) each 10..100 epochs </a:t>
                </a:r>
                <a:endParaRPr lang="en-US" dirty="0"/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5832" y="3511049"/>
                <a:ext cx="5336076" cy="369332"/>
              </a:xfrm>
              <a:prstGeom prst="rect">
                <a:avLst/>
              </a:prstGeom>
              <a:blipFill>
                <a:blip r:embed="rId4"/>
                <a:stretch>
                  <a:fillRect l="-912" t="-7937" b="-22222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8232700" y="4556663"/>
                <a:ext cx="2931828" cy="369332"/>
              </a:xfrm>
              <a:prstGeom prst="rect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ea typeface="Cambria Math"/>
                  </a:rPr>
                  <a:t>Typical: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  <a:ea typeface="Cambria Math"/>
                      </a:rPr>
                      <m:t>𝐿</m:t>
                    </m:r>
                    <m:r>
                      <a:rPr lang="en-US" b="0" i="1" smtClean="0">
                        <a:latin typeface="Cambria Math"/>
                        <a:ea typeface="Cambria Math"/>
                      </a:rPr>
                      <m:t>2</m:t>
                    </m:r>
                  </m:oMath>
                </a14:m>
                <a:r>
                  <a:rPr lang="en-US" dirty="0" smtClean="0">
                    <a:ea typeface="Cambria Math"/>
                  </a:rPr>
                  <a:t> with 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/>
                        <a:ea typeface="Cambria Math"/>
                      </a:rPr>
                      <m:t>𝜆</m:t>
                    </m:r>
                    <m:r>
                      <a:rPr lang="el-GR" i="1">
                        <a:latin typeface="Cambria Math"/>
                        <a:ea typeface="Cambria Math"/>
                      </a:rPr>
                      <m:t> =0.0005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2700" y="4556663"/>
                <a:ext cx="2931828" cy="369332"/>
              </a:xfrm>
              <a:prstGeom prst="rect">
                <a:avLst/>
              </a:prstGeom>
              <a:blipFill>
                <a:blip r:embed="rId5"/>
                <a:stretch>
                  <a:fillRect l="-1660" t="-6349" b="-22222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32188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250000"/>
              </a:lnSpc>
            </a:pPr>
            <a:r>
              <a:rPr lang="en-US" dirty="0"/>
              <a:t>A few </a:t>
            </a:r>
            <a:r>
              <a:rPr lang="en-US" b="1" dirty="0">
                <a:solidFill>
                  <a:srgbClr val="FF0000"/>
                </a:solidFill>
              </a:rPr>
              <a:t>dozens of thousands </a:t>
            </a:r>
            <a:r>
              <a:rPr lang="en-US" dirty="0"/>
              <a:t>of samples – is </a:t>
            </a:r>
            <a:r>
              <a:rPr lang="en-US" b="1" dirty="0"/>
              <a:t>just</a:t>
            </a:r>
            <a:r>
              <a:rPr lang="en-US" dirty="0"/>
              <a:t> “</a:t>
            </a:r>
            <a:r>
              <a:rPr lang="en-US" b="1" dirty="0"/>
              <a:t>not bad” dataset</a:t>
            </a:r>
          </a:p>
          <a:p>
            <a:pPr lvl="1">
              <a:lnSpc>
                <a:spcPct val="250000"/>
              </a:lnSpc>
            </a:pPr>
            <a:r>
              <a:rPr lang="en-US" dirty="0"/>
              <a:t>A few </a:t>
            </a:r>
            <a:r>
              <a:rPr lang="en-US" b="1" dirty="0">
                <a:solidFill>
                  <a:srgbClr val="FF0000"/>
                </a:solidFill>
              </a:rPr>
              <a:t>hundreds of thousands </a:t>
            </a:r>
            <a:r>
              <a:rPr lang="en-US" dirty="0"/>
              <a:t>of samples – is </a:t>
            </a:r>
            <a:r>
              <a:rPr lang="en-US" b="1" dirty="0"/>
              <a:t>good dataset</a:t>
            </a:r>
          </a:p>
          <a:p>
            <a:pPr lvl="1">
              <a:lnSpc>
                <a:spcPct val="250000"/>
              </a:lnSpc>
            </a:pPr>
            <a:r>
              <a:rPr lang="en-US" dirty="0"/>
              <a:t>Overfitting is problem even for datasets with </a:t>
            </a:r>
            <a:r>
              <a:rPr lang="en-US" dirty="0">
                <a:solidFill>
                  <a:srgbClr val="FF0000"/>
                </a:solidFill>
              </a:rPr>
              <a:t>several millions </a:t>
            </a:r>
            <a:r>
              <a:rPr lang="en-US" dirty="0"/>
              <a:t>samples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39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Not too much </a:t>
            </a:r>
            <a:r>
              <a:rPr lang="en-US" dirty="0" smtClean="0"/>
              <a:t>Data - What We Can Do?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024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4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Solution in general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438400" y="1509009"/>
                <a:ext cx="7543800" cy="5687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/>
                                  <a:ea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/>
                                  <a:ea typeface="Cambria Math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=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/>
                                    </a:rPr>
                                    <m:t>4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/>
                                </a:rPr>
                                <m:t>,…</m:t>
                              </m:r>
                            </m:e>
                          </m:d>
                        </m:e>
                        <m: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𝑗</m:t>
                          </m:r>
                        </m:sub>
                      </m:sSub>
                      <m:r>
                        <a:rPr lang="en-US" sz="2800" i="1">
                          <a:latin typeface="Cambria Math"/>
                          <a:ea typeface="Cambria Math"/>
                        </a:rPr>
                        <m:t>∈</m:t>
                      </m:r>
                      <m:r>
                        <a:rPr lang="en-US" sz="2800" i="1">
                          <a:latin typeface="Cambria Math"/>
                        </a:rPr>
                        <m:t> </m:t>
                      </m:r>
                      <m:r>
                        <a:rPr lang="en-US" sz="2800" i="1">
                          <a:latin typeface="Cambria Math"/>
                        </a:rPr>
                        <m:t>𝑋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8400" y="1509009"/>
                <a:ext cx="7543800" cy="56874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657600" y="2134739"/>
                <a:ext cx="5105400" cy="5579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/>
                                  <a:ea typeface="Cambria Math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/>
                                  <a:ea typeface="Cambria Math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=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/>
                                </a:rPr>
                                <m:t>, … </m:t>
                              </m:r>
                            </m:e>
                          </m:d>
                        </m:e>
                        <m: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𝑗</m:t>
                          </m:r>
                        </m:sub>
                      </m:sSub>
                      <m:r>
                        <a:rPr lang="en-US" sz="2800" i="1">
                          <a:latin typeface="Cambria Math"/>
                          <a:ea typeface="Cambria Math"/>
                        </a:rPr>
                        <m:t>∈</m:t>
                      </m:r>
                      <m:r>
                        <a:rPr lang="en-US" sz="2800" i="1">
                          <a:latin typeface="Cambria Math"/>
                        </a:rPr>
                        <m:t>𝑌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7600" y="2134739"/>
                <a:ext cx="5105400" cy="5579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267200" y="2896739"/>
                <a:ext cx="388620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i="1">
                          <a:latin typeface="Cambria Math"/>
                          <a:ea typeface="Cambria Math"/>
                        </a:rPr>
                        <m:t>𝐹</m:t>
                      </m:r>
                      <m:r>
                        <a:rPr lang="en-US" sz="4000" i="1">
                          <a:latin typeface="Cambria Math"/>
                          <a:ea typeface="Cambria Math"/>
                        </a:rPr>
                        <m:t>:</m:t>
                      </m:r>
                      <m:r>
                        <a:rPr lang="en-US" sz="4000" i="1">
                          <a:latin typeface="Cambria Math"/>
                          <a:ea typeface="Cambria Math"/>
                        </a:rPr>
                        <m:t>𝑋</m:t>
                      </m:r>
                      <m:r>
                        <a:rPr lang="en-US" sz="4000" i="1">
                          <a:latin typeface="Cambria Math"/>
                          <a:ea typeface="Cambria Math"/>
                        </a:rPr>
                        <m:t>→</m:t>
                      </m:r>
                      <m:r>
                        <a:rPr lang="en-US" sz="4000" i="1">
                          <a:latin typeface="Cambria Math"/>
                        </a:rPr>
                        <m:t>𝑌</m:t>
                      </m:r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7200" y="2896739"/>
                <a:ext cx="3886200" cy="70788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483618" y="3678479"/>
            <a:ext cx="1434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600200" y="4022745"/>
                <a:ext cx="2362200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1</m:t>
                          </m:r>
                        </m:sub>
                      </m:sSub>
                      <m:r>
                        <a:rPr lang="en-US" sz="2800" i="1">
                          <a:latin typeface="Cambria Math"/>
                          <a:ea typeface="Cambria Math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1,0,0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2</m:t>
                          </m:r>
                        </m:sub>
                      </m:sSub>
                      <m:r>
                        <a:rPr lang="en-US" sz="2800" i="1">
                          <a:latin typeface="Cambria Math"/>
                          <a:ea typeface="Cambria Math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0,0,1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3</m:t>
                          </m:r>
                        </m:sub>
                      </m:sSub>
                      <m:r>
                        <a:rPr lang="en-US" sz="2800" i="1">
                          <a:latin typeface="Cambria Math"/>
                          <a:ea typeface="Cambria Math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0,1,0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4</m:t>
                          </m:r>
                        </m:sub>
                      </m:sSub>
                      <m:r>
                        <a:rPr lang="en-US" sz="2800" i="1">
                          <a:latin typeface="Cambria Math"/>
                          <a:ea typeface="Cambria Math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0,1,0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0200" y="4022745"/>
                <a:ext cx="2362200" cy="181588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/>
          <p:cNvCxnSpPr/>
          <p:nvPr/>
        </p:nvCxnSpPr>
        <p:spPr>
          <a:xfrm flipH="1" flipV="1">
            <a:off x="2215262" y="5717977"/>
            <a:ext cx="795225" cy="4072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15261" y="6128538"/>
            <a:ext cx="21007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Index of sample in dataset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3733801" y="4304989"/>
            <a:ext cx="45791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191000" y="4114801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sample of class “0”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3733801" y="4724400"/>
            <a:ext cx="45791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191000" y="4569024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sample of class “2”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733801" y="5564089"/>
            <a:ext cx="45791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191000" y="5410201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sample of class “2”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3733801" y="5106889"/>
            <a:ext cx="45791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191000" y="4953001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sample of class “1”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45624" y="3678479"/>
            <a:ext cx="1215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7472447" y="4022745"/>
                <a:ext cx="2362200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1</m:t>
                          </m:r>
                        </m:sub>
                      </m:sSub>
                      <m:r>
                        <a:rPr lang="en-US" sz="2800" i="1">
                          <a:latin typeface="Cambria Math"/>
                          <a:ea typeface="Cambria Math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0.3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2</m:t>
                          </m:r>
                        </m:sub>
                      </m:sSub>
                      <m:r>
                        <a:rPr lang="en-US" sz="2800" i="1">
                          <a:latin typeface="Cambria Math"/>
                          <a:ea typeface="Cambria Math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0.2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3</m:t>
                          </m:r>
                        </m:sub>
                      </m:sSub>
                      <m:r>
                        <a:rPr lang="en-US" sz="2800" i="1">
                          <a:latin typeface="Cambria Math"/>
                          <a:ea typeface="Cambria Math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1.0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4</m:t>
                          </m:r>
                        </m:sub>
                      </m:sSub>
                      <m:r>
                        <a:rPr lang="en-US" sz="2800" i="1">
                          <a:latin typeface="Cambria Math"/>
                          <a:ea typeface="Cambria Math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0.65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2447" y="4022745"/>
                <a:ext cx="2362200" cy="181588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4616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40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Transfer Learning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2417142" y="1612393"/>
            <a:ext cx="1130157" cy="1130157"/>
          </a:xfrm>
          <a:prstGeom prst="ellips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190216" y="1756151"/>
            <a:ext cx="1130157" cy="1130157"/>
          </a:xfrm>
          <a:prstGeom prst="ellipse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>
            <a:off x="2716376" y="2177470"/>
            <a:ext cx="318499" cy="267128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>
            <a:off x="3099517" y="2023369"/>
            <a:ext cx="318499" cy="267128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/>
          <p:nvPr/>
        </p:nvSpPr>
        <p:spPr>
          <a:xfrm>
            <a:off x="2651735" y="1756241"/>
            <a:ext cx="318499" cy="267128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492018" y="2403444"/>
            <a:ext cx="246580" cy="24658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917111" y="2177390"/>
            <a:ext cx="246580" cy="24658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476178" y="2002741"/>
            <a:ext cx="246580" cy="24658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954806" y="3088599"/>
            <a:ext cx="2054831" cy="9452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Learning system</a:t>
            </a:r>
            <a:endParaRPr lang="en-US" b="1" dirty="0"/>
          </a:p>
        </p:txBody>
      </p:sp>
      <p:sp>
        <p:nvSpPr>
          <p:cNvPr id="15" name="Rectangle 14"/>
          <p:cNvSpPr/>
          <p:nvPr/>
        </p:nvSpPr>
        <p:spPr>
          <a:xfrm>
            <a:off x="7727878" y="4412761"/>
            <a:ext cx="2054831" cy="94522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Learning system</a:t>
            </a:r>
            <a:endParaRPr lang="en-US" b="1" dirty="0"/>
          </a:p>
        </p:txBody>
      </p:sp>
      <p:sp>
        <p:nvSpPr>
          <p:cNvPr id="16" name="Flowchart: Data 15"/>
          <p:cNvSpPr/>
          <p:nvPr/>
        </p:nvSpPr>
        <p:spPr>
          <a:xfrm>
            <a:off x="3941140" y="4531042"/>
            <a:ext cx="2291138" cy="720739"/>
          </a:xfrm>
          <a:prstGeom prst="flowChartInputOutpu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Knowledge</a:t>
            </a:r>
            <a:endParaRPr lang="en-US" b="1" dirty="0"/>
          </a:p>
        </p:txBody>
      </p:sp>
      <p:sp>
        <p:nvSpPr>
          <p:cNvPr id="17" name="Down Arrow 16"/>
          <p:cNvSpPr/>
          <p:nvPr/>
        </p:nvSpPr>
        <p:spPr>
          <a:xfrm>
            <a:off x="2852082" y="2804193"/>
            <a:ext cx="288531" cy="23303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 rot="17947473">
            <a:off x="3511529" y="4107398"/>
            <a:ext cx="288531" cy="84728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8606318" y="2996133"/>
            <a:ext cx="288531" cy="106300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own Arrow 19"/>
          <p:cNvSpPr/>
          <p:nvPr/>
        </p:nvSpPr>
        <p:spPr>
          <a:xfrm rot="16200000">
            <a:off x="6723217" y="4393212"/>
            <a:ext cx="288531" cy="984483"/>
          </a:xfrm>
          <a:prstGeom prst="downArrow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652608" y="1956879"/>
            <a:ext cx="1611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Source task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66666" y="2126032"/>
            <a:ext cx="15333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Target task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516630" y="3088599"/>
            <a:ext cx="34312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</a:rPr>
              <a:t>Storing knowledge gained while solving one problem and applying it to a different but related problem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457759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/>
          <p:cNvSpPr/>
          <p:nvPr/>
        </p:nvSpPr>
        <p:spPr>
          <a:xfrm>
            <a:off x="7858720" y="2100014"/>
            <a:ext cx="461025" cy="46102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858720" y="2638095"/>
            <a:ext cx="461025" cy="46102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62"/>
          <p:cNvCxnSpPr>
            <a:stCxn id="20" idx="2"/>
            <a:endCxn id="17" idx="6"/>
          </p:cNvCxnSpPr>
          <p:nvPr/>
        </p:nvCxnSpPr>
        <p:spPr>
          <a:xfrm flipH="1" flipV="1">
            <a:off x="7603141" y="2064632"/>
            <a:ext cx="255578" cy="26589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21" idx="2"/>
            <a:endCxn id="17" idx="6"/>
          </p:cNvCxnSpPr>
          <p:nvPr/>
        </p:nvCxnSpPr>
        <p:spPr>
          <a:xfrm flipH="1" flipV="1">
            <a:off x="7603141" y="2064631"/>
            <a:ext cx="255578" cy="80397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20" idx="2"/>
            <a:endCxn id="18" idx="6"/>
          </p:cNvCxnSpPr>
          <p:nvPr/>
        </p:nvCxnSpPr>
        <p:spPr>
          <a:xfrm flipH="1">
            <a:off x="7603141" y="2330526"/>
            <a:ext cx="255578" cy="2590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stCxn id="21" idx="2"/>
            <a:endCxn id="18" idx="6"/>
          </p:cNvCxnSpPr>
          <p:nvPr/>
        </p:nvCxnSpPr>
        <p:spPr>
          <a:xfrm flipH="1" flipV="1">
            <a:off x="7603141" y="2589555"/>
            <a:ext cx="255578" cy="27905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20" idx="2"/>
            <a:endCxn id="19" idx="6"/>
          </p:cNvCxnSpPr>
          <p:nvPr/>
        </p:nvCxnSpPr>
        <p:spPr>
          <a:xfrm flipH="1">
            <a:off x="7603141" y="2330527"/>
            <a:ext cx="255578" cy="7971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21" idx="2"/>
            <a:endCxn id="19" idx="6"/>
          </p:cNvCxnSpPr>
          <p:nvPr/>
        </p:nvCxnSpPr>
        <p:spPr>
          <a:xfrm flipH="1">
            <a:off x="7603141" y="2868607"/>
            <a:ext cx="255578" cy="2590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endCxn id="20" idx="6"/>
          </p:cNvCxnSpPr>
          <p:nvPr/>
        </p:nvCxnSpPr>
        <p:spPr>
          <a:xfrm flipH="1">
            <a:off x="8319744" y="2330526"/>
            <a:ext cx="21918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8319744" y="2874178"/>
            <a:ext cx="21918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41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Transfer Learning as a Fine-Tuning for NN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978039" y="1638989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978039" y="2163912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978038" y="3236649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978039" y="2701993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704371" y="1638988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704371" y="2163911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704370" y="3236648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704371" y="2701992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6444971" y="1830295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444971" y="2355218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444971" y="2893299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7142117" y="1834119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7142117" y="2359042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142117" y="2897123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>
            <a:stCxn id="6" idx="2"/>
          </p:cNvCxnSpPr>
          <p:nvPr/>
        </p:nvCxnSpPr>
        <p:spPr>
          <a:xfrm flipH="1" flipV="1">
            <a:off x="4822394" y="1869501"/>
            <a:ext cx="155644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4822394" y="2396169"/>
            <a:ext cx="155644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4822994" y="2932505"/>
            <a:ext cx="155644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822994" y="3467159"/>
            <a:ext cx="155644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26" name="Straight Connector 25"/>
          <p:cNvCxnSpPr>
            <a:stCxn id="10" idx="2"/>
            <a:endCxn id="6" idx="6"/>
          </p:cNvCxnSpPr>
          <p:nvPr/>
        </p:nvCxnSpPr>
        <p:spPr>
          <a:xfrm flipH="1">
            <a:off x="5439064" y="1869501"/>
            <a:ext cx="265307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27" name="Straight Connector 26"/>
          <p:cNvCxnSpPr>
            <a:stCxn id="11" idx="2"/>
            <a:endCxn id="7" idx="6"/>
          </p:cNvCxnSpPr>
          <p:nvPr/>
        </p:nvCxnSpPr>
        <p:spPr>
          <a:xfrm flipH="1">
            <a:off x="5439064" y="2394424"/>
            <a:ext cx="265307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28" name="Straight Connector 27"/>
          <p:cNvCxnSpPr>
            <a:stCxn id="13" idx="2"/>
            <a:endCxn id="9" idx="6"/>
          </p:cNvCxnSpPr>
          <p:nvPr/>
        </p:nvCxnSpPr>
        <p:spPr>
          <a:xfrm flipH="1">
            <a:off x="5439064" y="2932505"/>
            <a:ext cx="265307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29" name="Straight Connector 28"/>
          <p:cNvCxnSpPr>
            <a:stCxn id="12" idx="2"/>
            <a:endCxn id="8" idx="6"/>
          </p:cNvCxnSpPr>
          <p:nvPr/>
        </p:nvCxnSpPr>
        <p:spPr>
          <a:xfrm flipH="1">
            <a:off x="5439063" y="3467161"/>
            <a:ext cx="265307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30" name="Straight Connector 29"/>
          <p:cNvCxnSpPr>
            <a:stCxn id="11" idx="2"/>
            <a:endCxn id="6" idx="6"/>
          </p:cNvCxnSpPr>
          <p:nvPr/>
        </p:nvCxnSpPr>
        <p:spPr>
          <a:xfrm flipH="1" flipV="1">
            <a:off x="5439064" y="1869501"/>
            <a:ext cx="265307" cy="524922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31" name="Straight Connector 30"/>
          <p:cNvCxnSpPr>
            <a:stCxn id="13" idx="2"/>
            <a:endCxn id="6" idx="6"/>
          </p:cNvCxnSpPr>
          <p:nvPr/>
        </p:nvCxnSpPr>
        <p:spPr>
          <a:xfrm flipH="1" flipV="1">
            <a:off x="5439064" y="1869502"/>
            <a:ext cx="265307" cy="1063003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32" name="Straight Connector 31"/>
          <p:cNvCxnSpPr>
            <a:stCxn id="12" idx="2"/>
            <a:endCxn id="6" idx="6"/>
          </p:cNvCxnSpPr>
          <p:nvPr/>
        </p:nvCxnSpPr>
        <p:spPr>
          <a:xfrm flipH="1" flipV="1">
            <a:off x="5439063" y="1869502"/>
            <a:ext cx="265306" cy="1597659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33" name="Straight Connector 32"/>
          <p:cNvCxnSpPr>
            <a:stCxn id="10" idx="2"/>
            <a:endCxn id="7" idx="6"/>
          </p:cNvCxnSpPr>
          <p:nvPr/>
        </p:nvCxnSpPr>
        <p:spPr>
          <a:xfrm flipH="1">
            <a:off x="5439064" y="1869500"/>
            <a:ext cx="265307" cy="524924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34" name="Straight Connector 33"/>
          <p:cNvCxnSpPr>
            <a:stCxn id="13" idx="2"/>
            <a:endCxn id="7" idx="6"/>
          </p:cNvCxnSpPr>
          <p:nvPr/>
        </p:nvCxnSpPr>
        <p:spPr>
          <a:xfrm flipH="1" flipV="1">
            <a:off x="5439064" y="2394424"/>
            <a:ext cx="265307" cy="538080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35" name="Straight Connector 34"/>
          <p:cNvCxnSpPr>
            <a:stCxn id="12" idx="2"/>
            <a:endCxn id="9" idx="6"/>
          </p:cNvCxnSpPr>
          <p:nvPr/>
        </p:nvCxnSpPr>
        <p:spPr>
          <a:xfrm flipH="1" flipV="1">
            <a:off x="5439063" y="2932506"/>
            <a:ext cx="265306" cy="534655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36" name="Straight Connector 35"/>
          <p:cNvCxnSpPr>
            <a:stCxn id="12" idx="2"/>
            <a:endCxn id="7" idx="6"/>
          </p:cNvCxnSpPr>
          <p:nvPr/>
        </p:nvCxnSpPr>
        <p:spPr>
          <a:xfrm flipH="1" flipV="1">
            <a:off x="5439063" y="2394424"/>
            <a:ext cx="265306" cy="1072736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37" name="Straight Connector 36"/>
          <p:cNvCxnSpPr>
            <a:stCxn id="10" idx="2"/>
            <a:endCxn id="9" idx="6"/>
          </p:cNvCxnSpPr>
          <p:nvPr/>
        </p:nvCxnSpPr>
        <p:spPr>
          <a:xfrm flipH="1">
            <a:off x="5439064" y="1869501"/>
            <a:ext cx="265307" cy="1063005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38" name="Straight Connector 37"/>
          <p:cNvCxnSpPr>
            <a:stCxn id="11" idx="2"/>
            <a:endCxn id="9" idx="6"/>
          </p:cNvCxnSpPr>
          <p:nvPr/>
        </p:nvCxnSpPr>
        <p:spPr>
          <a:xfrm flipH="1">
            <a:off x="5439064" y="2394423"/>
            <a:ext cx="265307" cy="538082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39" name="Straight Connector 38"/>
          <p:cNvCxnSpPr>
            <a:stCxn id="10" idx="2"/>
            <a:endCxn id="8" idx="6"/>
          </p:cNvCxnSpPr>
          <p:nvPr/>
        </p:nvCxnSpPr>
        <p:spPr>
          <a:xfrm flipH="1">
            <a:off x="5439062" y="1869501"/>
            <a:ext cx="265308" cy="159766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40" name="Straight Connector 39"/>
          <p:cNvCxnSpPr>
            <a:stCxn id="11" idx="2"/>
            <a:endCxn id="8" idx="6"/>
          </p:cNvCxnSpPr>
          <p:nvPr/>
        </p:nvCxnSpPr>
        <p:spPr>
          <a:xfrm flipH="1">
            <a:off x="5439062" y="2394423"/>
            <a:ext cx="265308" cy="1072738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41" name="Straight Connector 40"/>
          <p:cNvCxnSpPr>
            <a:stCxn id="13" idx="2"/>
            <a:endCxn id="8" idx="6"/>
          </p:cNvCxnSpPr>
          <p:nvPr/>
        </p:nvCxnSpPr>
        <p:spPr>
          <a:xfrm flipH="1">
            <a:off x="5439062" y="2932505"/>
            <a:ext cx="265308" cy="53465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42" name="Straight Connector 41"/>
          <p:cNvCxnSpPr>
            <a:stCxn id="14" idx="2"/>
            <a:endCxn id="10" idx="6"/>
          </p:cNvCxnSpPr>
          <p:nvPr/>
        </p:nvCxnSpPr>
        <p:spPr>
          <a:xfrm flipH="1" flipV="1">
            <a:off x="6165396" y="1869501"/>
            <a:ext cx="279575" cy="19130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43" name="Straight Connector 42"/>
          <p:cNvCxnSpPr>
            <a:stCxn id="15" idx="2"/>
            <a:endCxn id="10" idx="6"/>
          </p:cNvCxnSpPr>
          <p:nvPr/>
        </p:nvCxnSpPr>
        <p:spPr>
          <a:xfrm flipH="1" flipV="1">
            <a:off x="6165396" y="1869500"/>
            <a:ext cx="279575" cy="716230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44" name="Straight Connector 43"/>
          <p:cNvCxnSpPr>
            <a:stCxn id="10" idx="6"/>
            <a:endCxn id="16" idx="2"/>
          </p:cNvCxnSpPr>
          <p:nvPr/>
        </p:nvCxnSpPr>
        <p:spPr>
          <a:xfrm>
            <a:off x="6165396" y="1869501"/>
            <a:ext cx="279575" cy="125431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45" name="Straight Connector 44"/>
          <p:cNvCxnSpPr>
            <a:stCxn id="11" idx="6"/>
            <a:endCxn id="14" idx="2"/>
          </p:cNvCxnSpPr>
          <p:nvPr/>
        </p:nvCxnSpPr>
        <p:spPr>
          <a:xfrm flipV="1">
            <a:off x="6165396" y="2060807"/>
            <a:ext cx="279575" cy="333616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46" name="Straight Connector 45"/>
          <p:cNvCxnSpPr>
            <a:stCxn id="11" idx="6"/>
            <a:endCxn id="15" idx="2"/>
          </p:cNvCxnSpPr>
          <p:nvPr/>
        </p:nvCxnSpPr>
        <p:spPr>
          <a:xfrm>
            <a:off x="6165396" y="2394424"/>
            <a:ext cx="279575" cy="19130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47" name="Straight Connector 46"/>
          <p:cNvCxnSpPr>
            <a:stCxn id="11" idx="6"/>
            <a:endCxn id="16" idx="2"/>
          </p:cNvCxnSpPr>
          <p:nvPr/>
        </p:nvCxnSpPr>
        <p:spPr>
          <a:xfrm>
            <a:off x="6165396" y="2394423"/>
            <a:ext cx="279575" cy="729388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48" name="Straight Connector 47"/>
          <p:cNvCxnSpPr>
            <a:stCxn id="13" idx="6"/>
            <a:endCxn id="14" idx="2"/>
          </p:cNvCxnSpPr>
          <p:nvPr/>
        </p:nvCxnSpPr>
        <p:spPr>
          <a:xfrm flipV="1">
            <a:off x="6165396" y="2060808"/>
            <a:ext cx="279575" cy="87169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49" name="Straight Connector 48"/>
          <p:cNvCxnSpPr>
            <a:stCxn id="13" idx="6"/>
            <a:endCxn id="15" idx="2"/>
          </p:cNvCxnSpPr>
          <p:nvPr/>
        </p:nvCxnSpPr>
        <p:spPr>
          <a:xfrm flipV="1">
            <a:off x="6165396" y="2585730"/>
            <a:ext cx="279575" cy="346774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50" name="Straight Connector 49"/>
          <p:cNvCxnSpPr>
            <a:stCxn id="13" idx="6"/>
            <a:endCxn id="16" idx="2"/>
          </p:cNvCxnSpPr>
          <p:nvPr/>
        </p:nvCxnSpPr>
        <p:spPr>
          <a:xfrm>
            <a:off x="6165396" y="2932505"/>
            <a:ext cx="279575" cy="19130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51" name="Straight Connector 50"/>
          <p:cNvCxnSpPr>
            <a:stCxn id="12" idx="6"/>
            <a:endCxn id="14" idx="2"/>
          </p:cNvCxnSpPr>
          <p:nvPr/>
        </p:nvCxnSpPr>
        <p:spPr>
          <a:xfrm flipV="1">
            <a:off x="6165394" y="2060808"/>
            <a:ext cx="279576" cy="1406353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52" name="Straight Connector 51"/>
          <p:cNvCxnSpPr>
            <a:stCxn id="12" idx="6"/>
            <a:endCxn id="15" idx="2"/>
          </p:cNvCxnSpPr>
          <p:nvPr/>
        </p:nvCxnSpPr>
        <p:spPr>
          <a:xfrm flipV="1">
            <a:off x="6165394" y="2585730"/>
            <a:ext cx="279576" cy="881430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53" name="Straight Connector 52"/>
          <p:cNvCxnSpPr>
            <a:stCxn id="12" idx="6"/>
            <a:endCxn id="16" idx="2"/>
          </p:cNvCxnSpPr>
          <p:nvPr/>
        </p:nvCxnSpPr>
        <p:spPr>
          <a:xfrm flipV="1">
            <a:off x="6165394" y="3123812"/>
            <a:ext cx="279576" cy="343349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54" name="Straight Connector 53"/>
          <p:cNvCxnSpPr>
            <a:stCxn id="14" idx="6"/>
            <a:endCxn id="17" idx="2"/>
          </p:cNvCxnSpPr>
          <p:nvPr/>
        </p:nvCxnSpPr>
        <p:spPr>
          <a:xfrm>
            <a:off x="6905996" y="2060807"/>
            <a:ext cx="236121" cy="3824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55" name="Straight Connector 54"/>
          <p:cNvCxnSpPr>
            <a:stCxn id="14" idx="6"/>
            <a:endCxn id="18" idx="2"/>
          </p:cNvCxnSpPr>
          <p:nvPr/>
        </p:nvCxnSpPr>
        <p:spPr>
          <a:xfrm>
            <a:off x="6905996" y="2060808"/>
            <a:ext cx="236121" cy="52874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56" name="Straight Connector 55"/>
          <p:cNvCxnSpPr>
            <a:stCxn id="14" idx="6"/>
            <a:endCxn id="19" idx="2"/>
          </p:cNvCxnSpPr>
          <p:nvPr/>
        </p:nvCxnSpPr>
        <p:spPr>
          <a:xfrm>
            <a:off x="6905996" y="2060807"/>
            <a:ext cx="236121" cy="1066828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57" name="Straight Connector 56"/>
          <p:cNvCxnSpPr>
            <a:stCxn id="15" idx="6"/>
            <a:endCxn id="17" idx="2"/>
          </p:cNvCxnSpPr>
          <p:nvPr/>
        </p:nvCxnSpPr>
        <p:spPr>
          <a:xfrm flipV="1">
            <a:off x="6905996" y="2064632"/>
            <a:ext cx="236121" cy="521099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58" name="Straight Connector 57"/>
          <p:cNvCxnSpPr>
            <a:stCxn id="15" idx="6"/>
            <a:endCxn id="18" idx="2"/>
          </p:cNvCxnSpPr>
          <p:nvPr/>
        </p:nvCxnSpPr>
        <p:spPr>
          <a:xfrm>
            <a:off x="6905996" y="2585730"/>
            <a:ext cx="236121" cy="3824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59" name="Straight Connector 58"/>
          <p:cNvCxnSpPr>
            <a:stCxn id="15" idx="6"/>
            <a:endCxn id="19" idx="2"/>
          </p:cNvCxnSpPr>
          <p:nvPr/>
        </p:nvCxnSpPr>
        <p:spPr>
          <a:xfrm>
            <a:off x="6905996" y="2585731"/>
            <a:ext cx="236121" cy="541905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60" name="Straight Connector 59"/>
          <p:cNvCxnSpPr>
            <a:stCxn id="16" idx="6"/>
            <a:endCxn id="17" idx="2"/>
          </p:cNvCxnSpPr>
          <p:nvPr/>
        </p:nvCxnSpPr>
        <p:spPr>
          <a:xfrm flipV="1">
            <a:off x="6905996" y="2064631"/>
            <a:ext cx="236121" cy="1059180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61" name="Straight Connector 60"/>
          <p:cNvCxnSpPr>
            <a:stCxn id="16" idx="6"/>
            <a:endCxn id="18" idx="2"/>
          </p:cNvCxnSpPr>
          <p:nvPr/>
        </p:nvCxnSpPr>
        <p:spPr>
          <a:xfrm flipV="1">
            <a:off x="6905996" y="2589555"/>
            <a:ext cx="236121" cy="53425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62" name="Straight Connector 61"/>
          <p:cNvCxnSpPr>
            <a:stCxn id="16" idx="6"/>
            <a:endCxn id="19" idx="2"/>
          </p:cNvCxnSpPr>
          <p:nvPr/>
        </p:nvCxnSpPr>
        <p:spPr>
          <a:xfrm>
            <a:off x="6905996" y="3123811"/>
            <a:ext cx="236121" cy="3824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71" name="TextBox 70"/>
          <p:cNvSpPr txBox="1"/>
          <p:nvPr/>
        </p:nvSpPr>
        <p:spPr>
          <a:xfrm>
            <a:off x="419393" y="4185027"/>
            <a:ext cx="2324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1) Train on Source Task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455838" y="4492802"/>
            <a:ext cx="2159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2) Remove last layers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4682280" y="4185025"/>
            <a:ext cx="2231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3) Add new last layers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4682280" y="4489961"/>
            <a:ext cx="2654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4) Train net for Target Task</a:t>
            </a:r>
          </a:p>
        </p:txBody>
      </p:sp>
      <p:sp>
        <p:nvSpPr>
          <p:cNvPr id="75" name="Oval 74"/>
          <p:cNvSpPr/>
          <p:nvPr/>
        </p:nvSpPr>
        <p:spPr>
          <a:xfrm>
            <a:off x="614418" y="1638988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614418" y="2163911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614417" y="3236648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14418" y="2701992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1340750" y="1638987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1340750" y="2163910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1340749" y="3236647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1340750" y="2701991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2081350" y="1830294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2081350" y="2355217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2081350" y="2893298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2778496" y="1834118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2778496" y="2359041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2778496" y="2897122"/>
            <a:ext cx="461025" cy="4610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3469432" y="2363600"/>
            <a:ext cx="461025" cy="461025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3469432" y="2901681"/>
            <a:ext cx="461025" cy="461025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Connector 90"/>
          <p:cNvCxnSpPr>
            <a:stCxn id="75" idx="2"/>
          </p:cNvCxnSpPr>
          <p:nvPr/>
        </p:nvCxnSpPr>
        <p:spPr>
          <a:xfrm flipH="1" flipV="1">
            <a:off x="458773" y="1869500"/>
            <a:ext cx="155644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2" name="Straight Connector 91"/>
          <p:cNvCxnSpPr/>
          <p:nvPr/>
        </p:nvCxnSpPr>
        <p:spPr>
          <a:xfrm flipH="1" flipV="1">
            <a:off x="458773" y="2396168"/>
            <a:ext cx="155644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3" name="Straight Connector 92"/>
          <p:cNvCxnSpPr/>
          <p:nvPr/>
        </p:nvCxnSpPr>
        <p:spPr>
          <a:xfrm flipH="1" flipV="1">
            <a:off x="459373" y="2932504"/>
            <a:ext cx="155644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4" name="Straight Connector 93"/>
          <p:cNvCxnSpPr/>
          <p:nvPr/>
        </p:nvCxnSpPr>
        <p:spPr>
          <a:xfrm flipH="1" flipV="1">
            <a:off x="459373" y="3467158"/>
            <a:ext cx="155644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5" name="Straight Connector 94"/>
          <p:cNvCxnSpPr>
            <a:stCxn id="79" idx="2"/>
            <a:endCxn id="75" idx="6"/>
          </p:cNvCxnSpPr>
          <p:nvPr/>
        </p:nvCxnSpPr>
        <p:spPr>
          <a:xfrm flipH="1">
            <a:off x="1075443" y="1869500"/>
            <a:ext cx="265307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6" name="Straight Connector 95"/>
          <p:cNvCxnSpPr>
            <a:stCxn id="80" idx="2"/>
            <a:endCxn id="76" idx="6"/>
          </p:cNvCxnSpPr>
          <p:nvPr/>
        </p:nvCxnSpPr>
        <p:spPr>
          <a:xfrm flipH="1">
            <a:off x="1075443" y="2394423"/>
            <a:ext cx="265307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7" name="Straight Connector 96"/>
          <p:cNvCxnSpPr>
            <a:stCxn id="82" idx="2"/>
            <a:endCxn id="78" idx="6"/>
          </p:cNvCxnSpPr>
          <p:nvPr/>
        </p:nvCxnSpPr>
        <p:spPr>
          <a:xfrm flipH="1">
            <a:off x="1075443" y="2932504"/>
            <a:ext cx="265307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8" name="Straight Connector 97"/>
          <p:cNvCxnSpPr>
            <a:stCxn id="81" idx="2"/>
            <a:endCxn id="77" idx="6"/>
          </p:cNvCxnSpPr>
          <p:nvPr/>
        </p:nvCxnSpPr>
        <p:spPr>
          <a:xfrm flipH="1">
            <a:off x="1075442" y="3467160"/>
            <a:ext cx="265307" cy="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9" name="Straight Connector 98"/>
          <p:cNvCxnSpPr>
            <a:stCxn id="80" idx="2"/>
            <a:endCxn id="75" idx="6"/>
          </p:cNvCxnSpPr>
          <p:nvPr/>
        </p:nvCxnSpPr>
        <p:spPr>
          <a:xfrm flipH="1" flipV="1">
            <a:off x="1075443" y="1869500"/>
            <a:ext cx="265307" cy="524922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0" name="Straight Connector 99"/>
          <p:cNvCxnSpPr>
            <a:stCxn id="82" idx="2"/>
            <a:endCxn id="75" idx="6"/>
          </p:cNvCxnSpPr>
          <p:nvPr/>
        </p:nvCxnSpPr>
        <p:spPr>
          <a:xfrm flipH="1" flipV="1">
            <a:off x="1075443" y="1869501"/>
            <a:ext cx="265307" cy="1063003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1" name="Straight Connector 100"/>
          <p:cNvCxnSpPr>
            <a:stCxn id="81" idx="2"/>
            <a:endCxn id="75" idx="6"/>
          </p:cNvCxnSpPr>
          <p:nvPr/>
        </p:nvCxnSpPr>
        <p:spPr>
          <a:xfrm flipH="1" flipV="1">
            <a:off x="1075442" y="1869501"/>
            <a:ext cx="265306" cy="1597659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2" name="Straight Connector 101"/>
          <p:cNvCxnSpPr>
            <a:stCxn id="79" idx="2"/>
            <a:endCxn id="76" idx="6"/>
          </p:cNvCxnSpPr>
          <p:nvPr/>
        </p:nvCxnSpPr>
        <p:spPr>
          <a:xfrm flipH="1">
            <a:off x="1075443" y="1869499"/>
            <a:ext cx="265307" cy="524924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3" name="Straight Connector 102"/>
          <p:cNvCxnSpPr>
            <a:stCxn id="82" idx="2"/>
            <a:endCxn id="76" idx="6"/>
          </p:cNvCxnSpPr>
          <p:nvPr/>
        </p:nvCxnSpPr>
        <p:spPr>
          <a:xfrm flipH="1" flipV="1">
            <a:off x="1075443" y="2394423"/>
            <a:ext cx="265307" cy="538080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4" name="Straight Connector 103"/>
          <p:cNvCxnSpPr>
            <a:stCxn id="81" idx="2"/>
            <a:endCxn id="78" idx="6"/>
          </p:cNvCxnSpPr>
          <p:nvPr/>
        </p:nvCxnSpPr>
        <p:spPr>
          <a:xfrm flipH="1" flipV="1">
            <a:off x="1075442" y="2932505"/>
            <a:ext cx="265306" cy="534655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5" name="Straight Connector 104"/>
          <p:cNvCxnSpPr>
            <a:stCxn id="81" idx="2"/>
            <a:endCxn id="76" idx="6"/>
          </p:cNvCxnSpPr>
          <p:nvPr/>
        </p:nvCxnSpPr>
        <p:spPr>
          <a:xfrm flipH="1" flipV="1">
            <a:off x="1075442" y="2394423"/>
            <a:ext cx="265306" cy="1072736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6" name="Straight Connector 105"/>
          <p:cNvCxnSpPr>
            <a:stCxn id="79" idx="2"/>
            <a:endCxn id="78" idx="6"/>
          </p:cNvCxnSpPr>
          <p:nvPr/>
        </p:nvCxnSpPr>
        <p:spPr>
          <a:xfrm flipH="1">
            <a:off x="1075443" y="1869500"/>
            <a:ext cx="265307" cy="1063005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7" name="Straight Connector 106"/>
          <p:cNvCxnSpPr>
            <a:stCxn id="80" idx="2"/>
            <a:endCxn id="78" idx="6"/>
          </p:cNvCxnSpPr>
          <p:nvPr/>
        </p:nvCxnSpPr>
        <p:spPr>
          <a:xfrm flipH="1">
            <a:off x="1075443" y="2394422"/>
            <a:ext cx="265307" cy="538082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8" name="Straight Connector 107"/>
          <p:cNvCxnSpPr>
            <a:stCxn id="79" idx="2"/>
            <a:endCxn id="77" idx="6"/>
          </p:cNvCxnSpPr>
          <p:nvPr/>
        </p:nvCxnSpPr>
        <p:spPr>
          <a:xfrm flipH="1">
            <a:off x="1075441" y="1869500"/>
            <a:ext cx="265308" cy="159766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9" name="Straight Connector 108"/>
          <p:cNvCxnSpPr>
            <a:stCxn id="80" idx="2"/>
            <a:endCxn id="77" idx="6"/>
          </p:cNvCxnSpPr>
          <p:nvPr/>
        </p:nvCxnSpPr>
        <p:spPr>
          <a:xfrm flipH="1">
            <a:off x="1075441" y="2394422"/>
            <a:ext cx="265308" cy="1072738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0" name="Straight Connector 109"/>
          <p:cNvCxnSpPr>
            <a:stCxn id="82" idx="2"/>
            <a:endCxn id="77" idx="6"/>
          </p:cNvCxnSpPr>
          <p:nvPr/>
        </p:nvCxnSpPr>
        <p:spPr>
          <a:xfrm flipH="1">
            <a:off x="1075441" y="2932504"/>
            <a:ext cx="265308" cy="53465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1" name="Straight Connector 110"/>
          <p:cNvCxnSpPr>
            <a:stCxn id="83" idx="2"/>
            <a:endCxn id="79" idx="6"/>
          </p:cNvCxnSpPr>
          <p:nvPr/>
        </p:nvCxnSpPr>
        <p:spPr>
          <a:xfrm flipH="1" flipV="1">
            <a:off x="1801775" y="1869500"/>
            <a:ext cx="279575" cy="19130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2" name="Straight Connector 111"/>
          <p:cNvCxnSpPr>
            <a:stCxn id="84" idx="2"/>
            <a:endCxn id="79" idx="6"/>
          </p:cNvCxnSpPr>
          <p:nvPr/>
        </p:nvCxnSpPr>
        <p:spPr>
          <a:xfrm flipH="1" flipV="1">
            <a:off x="1801775" y="1869499"/>
            <a:ext cx="279575" cy="716230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3" name="Straight Connector 112"/>
          <p:cNvCxnSpPr>
            <a:stCxn id="79" idx="6"/>
            <a:endCxn id="85" idx="2"/>
          </p:cNvCxnSpPr>
          <p:nvPr/>
        </p:nvCxnSpPr>
        <p:spPr>
          <a:xfrm>
            <a:off x="1801775" y="1869500"/>
            <a:ext cx="279575" cy="1254311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4" name="Straight Connector 113"/>
          <p:cNvCxnSpPr>
            <a:stCxn id="80" idx="6"/>
            <a:endCxn id="83" idx="2"/>
          </p:cNvCxnSpPr>
          <p:nvPr/>
        </p:nvCxnSpPr>
        <p:spPr>
          <a:xfrm flipV="1">
            <a:off x="1801775" y="2060806"/>
            <a:ext cx="279575" cy="333616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5" name="Straight Connector 114"/>
          <p:cNvCxnSpPr>
            <a:stCxn id="80" idx="6"/>
            <a:endCxn id="84" idx="2"/>
          </p:cNvCxnSpPr>
          <p:nvPr/>
        </p:nvCxnSpPr>
        <p:spPr>
          <a:xfrm>
            <a:off x="1801775" y="2394423"/>
            <a:ext cx="279575" cy="19130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6" name="Straight Connector 115"/>
          <p:cNvCxnSpPr>
            <a:stCxn id="80" idx="6"/>
            <a:endCxn id="85" idx="2"/>
          </p:cNvCxnSpPr>
          <p:nvPr/>
        </p:nvCxnSpPr>
        <p:spPr>
          <a:xfrm>
            <a:off x="1801775" y="2394422"/>
            <a:ext cx="279575" cy="729388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7" name="Straight Connector 116"/>
          <p:cNvCxnSpPr>
            <a:stCxn id="82" idx="6"/>
            <a:endCxn id="83" idx="2"/>
          </p:cNvCxnSpPr>
          <p:nvPr/>
        </p:nvCxnSpPr>
        <p:spPr>
          <a:xfrm flipV="1">
            <a:off x="1801775" y="2060807"/>
            <a:ext cx="279575" cy="87169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8" name="Straight Connector 117"/>
          <p:cNvCxnSpPr>
            <a:stCxn id="82" idx="6"/>
            <a:endCxn id="84" idx="2"/>
          </p:cNvCxnSpPr>
          <p:nvPr/>
        </p:nvCxnSpPr>
        <p:spPr>
          <a:xfrm flipV="1">
            <a:off x="1801775" y="2585729"/>
            <a:ext cx="279575" cy="346774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9" name="Straight Connector 118"/>
          <p:cNvCxnSpPr>
            <a:stCxn id="82" idx="6"/>
            <a:endCxn id="85" idx="2"/>
          </p:cNvCxnSpPr>
          <p:nvPr/>
        </p:nvCxnSpPr>
        <p:spPr>
          <a:xfrm>
            <a:off x="1801775" y="2932504"/>
            <a:ext cx="279575" cy="19130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0" name="Straight Connector 119"/>
          <p:cNvCxnSpPr>
            <a:stCxn id="81" idx="6"/>
            <a:endCxn id="83" idx="2"/>
          </p:cNvCxnSpPr>
          <p:nvPr/>
        </p:nvCxnSpPr>
        <p:spPr>
          <a:xfrm flipV="1">
            <a:off x="1801773" y="2060807"/>
            <a:ext cx="279576" cy="1406353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1" name="Straight Connector 120"/>
          <p:cNvCxnSpPr>
            <a:stCxn id="81" idx="6"/>
            <a:endCxn id="84" idx="2"/>
          </p:cNvCxnSpPr>
          <p:nvPr/>
        </p:nvCxnSpPr>
        <p:spPr>
          <a:xfrm flipV="1">
            <a:off x="1801773" y="2585729"/>
            <a:ext cx="279576" cy="881430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2" name="Straight Connector 121"/>
          <p:cNvCxnSpPr>
            <a:stCxn id="81" idx="6"/>
            <a:endCxn id="85" idx="2"/>
          </p:cNvCxnSpPr>
          <p:nvPr/>
        </p:nvCxnSpPr>
        <p:spPr>
          <a:xfrm flipV="1">
            <a:off x="1801773" y="3123811"/>
            <a:ext cx="279576" cy="343349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3" name="Straight Connector 122"/>
          <p:cNvCxnSpPr>
            <a:stCxn id="83" idx="6"/>
            <a:endCxn id="86" idx="2"/>
          </p:cNvCxnSpPr>
          <p:nvPr/>
        </p:nvCxnSpPr>
        <p:spPr>
          <a:xfrm>
            <a:off x="2542375" y="2060806"/>
            <a:ext cx="236121" cy="3824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4" name="Straight Connector 123"/>
          <p:cNvCxnSpPr>
            <a:stCxn id="83" idx="6"/>
            <a:endCxn id="87" idx="2"/>
          </p:cNvCxnSpPr>
          <p:nvPr/>
        </p:nvCxnSpPr>
        <p:spPr>
          <a:xfrm>
            <a:off x="2542375" y="2060807"/>
            <a:ext cx="236121" cy="52874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5" name="Straight Connector 124"/>
          <p:cNvCxnSpPr>
            <a:stCxn id="83" idx="6"/>
            <a:endCxn id="88" idx="2"/>
          </p:cNvCxnSpPr>
          <p:nvPr/>
        </p:nvCxnSpPr>
        <p:spPr>
          <a:xfrm>
            <a:off x="2542375" y="2060806"/>
            <a:ext cx="236121" cy="1066828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6" name="Straight Connector 125"/>
          <p:cNvCxnSpPr>
            <a:stCxn id="84" idx="6"/>
            <a:endCxn id="86" idx="2"/>
          </p:cNvCxnSpPr>
          <p:nvPr/>
        </p:nvCxnSpPr>
        <p:spPr>
          <a:xfrm flipV="1">
            <a:off x="2542375" y="2064631"/>
            <a:ext cx="236121" cy="521099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7" name="Straight Connector 126"/>
          <p:cNvCxnSpPr>
            <a:stCxn id="84" idx="6"/>
            <a:endCxn id="87" idx="2"/>
          </p:cNvCxnSpPr>
          <p:nvPr/>
        </p:nvCxnSpPr>
        <p:spPr>
          <a:xfrm>
            <a:off x="2542375" y="2585729"/>
            <a:ext cx="236121" cy="3824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8" name="Straight Connector 127"/>
          <p:cNvCxnSpPr>
            <a:stCxn id="84" idx="6"/>
            <a:endCxn id="88" idx="2"/>
          </p:cNvCxnSpPr>
          <p:nvPr/>
        </p:nvCxnSpPr>
        <p:spPr>
          <a:xfrm>
            <a:off x="2542375" y="2585730"/>
            <a:ext cx="236121" cy="541905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9" name="Straight Connector 128"/>
          <p:cNvCxnSpPr>
            <a:stCxn id="85" idx="6"/>
            <a:endCxn id="86" idx="2"/>
          </p:cNvCxnSpPr>
          <p:nvPr/>
        </p:nvCxnSpPr>
        <p:spPr>
          <a:xfrm flipV="1">
            <a:off x="2542375" y="2064630"/>
            <a:ext cx="236121" cy="1059180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30" name="Straight Connector 129"/>
          <p:cNvCxnSpPr>
            <a:stCxn id="85" idx="6"/>
            <a:endCxn id="87" idx="2"/>
          </p:cNvCxnSpPr>
          <p:nvPr/>
        </p:nvCxnSpPr>
        <p:spPr>
          <a:xfrm flipV="1">
            <a:off x="2542375" y="2589554"/>
            <a:ext cx="236121" cy="534257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31" name="Straight Connector 130"/>
          <p:cNvCxnSpPr>
            <a:stCxn id="85" idx="6"/>
            <a:endCxn id="88" idx="2"/>
          </p:cNvCxnSpPr>
          <p:nvPr/>
        </p:nvCxnSpPr>
        <p:spPr>
          <a:xfrm>
            <a:off x="2542375" y="3123810"/>
            <a:ext cx="236121" cy="3824"/>
          </a:xfrm>
          <a:prstGeom prst="lin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32" name="Straight Connector 131"/>
          <p:cNvCxnSpPr>
            <a:stCxn id="89" idx="2"/>
            <a:endCxn id="86" idx="6"/>
          </p:cNvCxnSpPr>
          <p:nvPr/>
        </p:nvCxnSpPr>
        <p:spPr>
          <a:xfrm flipH="1" flipV="1">
            <a:off x="3239521" y="2064630"/>
            <a:ext cx="229911" cy="529482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3" name="Straight Connector 132"/>
          <p:cNvCxnSpPr>
            <a:stCxn id="90" idx="2"/>
            <a:endCxn id="86" idx="6"/>
          </p:cNvCxnSpPr>
          <p:nvPr/>
        </p:nvCxnSpPr>
        <p:spPr>
          <a:xfrm flipH="1" flipV="1">
            <a:off x="3239521" y="2064631"/>
            <a:ext cx="229911" cy="1067563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4" name="Straight Connector 133"/>
          <p:cNvCxnSpPr>
            <a:stCxn id="89" idx="2"/>
            <a:endCxn id="87" idx="6"/>
          </p:cNvCxnSpPr>
          <p:nvPr/>
        </p:nvCxnSpPr>
        <p:spPr>
          <a:xfrm flipH="1" flipV="1">
            <a:off x="3239521" y="2589554"/>
            <a:ext cx="229911" cy="4559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5" name="Straight Connector 134"/>
          <p:cNvCxnSpPr>
            <a:stCxn id="90" idx="2"/>
            <a:endCxn id="87" idx="6"/>
          </p:cNvCxnSpPr>
          <p:nvPr/>
        </p:nvCxnSpPr>
        <p:spPr>
          <a:xfrm flipH="1" flipV="1">
            <a:off x="3239521" y="2589553"/>
            <a:ext cx="229911" cy="542640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6" name="Straight Connector 135"/>
          <p:cNvCxnSpPr>
            <a:stCxn id="89" idx="2"/>
            <a:endCxn id="88" idx="6"/>
          </p:cNvCxnSpPr>
          <p:nvPr/>
        </p:nvCxnSpPr>
        <p:spPr>
          <a:xfrm flipH="1">
            <a:off x="3239521" y="2594112"/>
            <a:ext cx="229911" cy="533522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7" name="Straight Connector 136"/>
          <p:cNvCxnSpPr>
            <a:stCxn id="90" idx="2"/>
            <a:endCxn id="88" idx="6"/>
          </p:cNvCxnSpPr>
          <p:nvPr/>
        </p:nvCxnSpPr>
        <p:spPr>
          <a:xfrm flipH="1" flipV="1">
            <a:off x="3239521" y="3127635"/>
            <a:ext cx="229911" cy="4559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8" name="Straight Connector 137"/>
          <p:cNvCxnSpPr>
            <a:endCxn id="89" idx="6"/>
          </p:cNvCxnSpPr>
          <p:nvPr/>
        </p:nvCxnSpPr>
        <p:spPr>
          <a:xfrm flipH="1">
            <a:off x="3930456" y="2594112"/>
            <a:ext cx="219184" cy="0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9" name="Straight Connector 138"/>
          <p:cNvCxnSpPr/>
          <p:nvPr/>
        </p:nvCxnSpPr>
        <p:spPr>
          <a:xfrm flipH="1">
            <a:off x="3928381" y="3132193"/>
            <a:ext cx="219184" cy="0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40" name="Oval 139"/>
          <p:cNvSpPr/>
          <p:nvPr/>
        </p:nvSpPr>
        <p:spPr>
          <a:xfrm>
            <a:off x="3467357" y="1838677"/>
            <a:ext cx="461025" cy="461025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1" name="Straight Connector 140"/>
          <p:cNvCxnSpPr/>
          <p:nvPr/>
        </p:nvCxnSpPr>
        <p:spPr>
          <a:xfrm flipH="1">
            <a:off x="3928381" y="2060806"/>
            <a:ext cx="219184" cy="0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2" name="Straight Connector 141"/>
          <p:cNvCxnSpPr>
            <a:stCxn id="140" idx="2"/>
            <a:endCxn id="86" idx="6"/>
          </p:cNvCxnSpPr>
          <p:nvPr/>
        </p:nvCxnSpPr>
        <p:spPr>
          <a:xfrm flipH="1" flipV="1">
            <a:off x="3239520" y="2064631"/>
            <a:ext cx="227836" cy="4559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3" name="Straight Connector 142"/>
          <p:cNvCxnSpPr>
            <a:stCxn id="140" idx="2"/>
            <a:endCxn id="87" idx="6"/>
          </p:cNvCxnSpPr>
          <p:nvPr/>
        </p:nvCxnSpPr>
        <p:spPr>
          <a:xfrm flipH="1">
            <a:off x="3239520" y="2069189"/>
            <a:ext cx="227836" cy="520364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4" name="Straight Connector 143"/>
          <p:cNvCxnSpPr>
            <a:stCxn id="140" idx="2"/>
            <a:endCxn id="88" idx="6"/>
          </p:cNvCxnSpPr>
          <p:nvPr/>
        </p:nvCxnSpPr>
        <p:spPr>
          <a:xfrm flipH="1">
            <a:off x="3239520" y="2069190"/>
            <a:ext cx="227836" cy="1058445"/>
          </a:xfrm>
          <a:prstGeom prst="lin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45" name="Rectangle 144"/>
          <p:cNvSpPr/>
          <p:nvPr/>
        </p:nvSpPr>
        <p:spPr>
          <a:xfrm>
            <a:off x="2325289" y="5562293"/>
            <a:ext cx="72428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Fine-Tuning </a:t>
            </a:r>
            <a:r>
              <a:rPr lang="en-US" dirty="0" smtClean="0"/>
              <a:t>may be considered as a good initialization strategy for deep NN</a:t>
            </a:r>
            <a:endParaRPr lang="en-US" dirty="0"/>
          </a:p>
        </p:txBody>
      </p:sp>
      <p:pic>
        <p:nvPicPr>
          <p:cNvPr id="10242" name="Picture 2" descr="Image result for performance on coco dataset tre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9020" y="1912676"/>
            <a:ext cx="2683130" cy="264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6" name="Rectangle 145"/>
          <p:cNvSpPr/>
          <p:nvPr/>
        </p:nvSpPr>
        <p:spPr>
          <a:xfrm>
            <a:off x="0" y="6170201"/>
            <a:ext cx="103594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[10] Chen Sun, </a:t>
            </a:r>
            <a:r>
              <a:rPr lang="en-US" sz="1400" dirty="0" err="1" smtClean="0"/>
              <a:t>Abhinav</a:t>
            </a:r>
            <a:r>
              <a:rPr lang="en-US" sz="1400" dirty="0" smtClean="0"/>
              <a:t> </a:t>
            </a:r>
            <a:r>
              <a:rPr lang="en-US" sz="1400" dirty="0" err="1" smtClean="0"/>
              <a:t>Shrivastava</a:t>
            </a:r>
            <a:r>
              <a:rPr lang="en-US" sz="1400" dirty="0" smtClean="0"/>
              <a:t>, </a:t>
            </a:r>
            <a:r>
              <a:rPr lang="en-US" sz="1400" dirty="0" err="1" smtClean="0"/>
              <a:t>Saurabh</a:t>
            </a:r>
            <a:r>
              <a:rPr lang="en-US" sz="1400" dirty="0" smtClean="0"/>
              <a:t> Singh, </a:t>
            </a:r>
            <a:r>
              <a:rPr lang="en-US" sz="1400" dirty="0" err="1" smtClean="0"/>
              <a:t>Abhinav</a:t>
            </a:r>
            <a:r>
              <a:rPr lang="en-US" sz="1400" dirty="0" smtClean="0"/>
              <a:t> </a:t>
            </a:r>
            <a:r>
              <a:rPr lang="en-US" sz="1400" dirty="0"/>
              <a:t>Gupta Revisiting Unreasonable Effectiveness of Data in Deep Learning </a:t>
            </a:r>
            <a:r>
              <a:rPr lang="en-US" sz="1400" dirty="0" smtClean="0"/>
              <a:t>Era (2017)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76136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029200" y="2076390"/>
            <a:ext cx="1447800" cy="20574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F</a:t>
            </a:r>
          </a:p>
        </p:txBody>
      </p:sp>
      <p:sp>
        <p:nvSpPr>
          <p:cNvPr id="7" name="Right Arrow 6"/>
          <p:cNvSpPr/>
          <p:nvPr/>
        </p:nvSpPr>
        <p:spPr>
          <a:xfrm>
            <a:off x="4311396" y="2438460"/>
            <a:ext cx="685800" cy="41910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6515100" y="2895540"/>
            <a:ext cx="685800" cy="419100"/>
          </a:xfrm>
          <a:prstGeom prst="right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4311396" y="3304854"/>
            <a:ext cx="685800" cy="41910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429001" y="2438400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inputs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16737" y="3313998"/>
            <a:ext cx="14037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parameters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7239001" y="2895480"/>
            <a:ext cx="1015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outputs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1993760" y="5236880"/>
                <a:ext cx="324967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u="sng" dirty="0"/>
                  <a:t>General form: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𝑜𝑢𝑡𝑝𝑢𝑡𝑠</m:t>
                      </m:r>
                      <m:r>
                        <a:rPr lang="en-US" i="1">
                          <a:latin typeface="Cambria Math"/>
                        </a:rPr>
                        <m:t>=</m:t>
                      </m:r>
                      <m:r>
                        <a:rPr lang="en-US" i="1">
                          <a:latin typeface="Cambria Math"/>
                        </a:rPr>
                        <m:t>𝐹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𝑖𝑛𝑝𝑢𝑡𝑠</m:t>
                          </m:r>
                          <m:r>
                            <a:rPr lang="en-US" i="1">
                              <a:latin typeface="Cambria Math"/>
                            </a:rPr>
                            <m:t>, </m:t>
                          </m:r>
                          <m:r>
                            <a:rPr lang="en-US" i="1">
                              <a:latin typeface="Cambria Math"/>
                            </a:rPr>
                            <m:t>𝑝𝑎𝑟𝑎𝑚𝑠</m:t>
                          </m:r>
                        </m:e>
                      </m:d>
                    </m:oMath>
                  </m:oMathPara>
                </a14:m>
                <a:endParaRPr lang="en-US" i="1" dirty="0">
                  <a:latin typeface="Cambria Math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3760" y="5236880"/>
                <a:ext cx="3249672" cy="646331"/>
              </a:xfrm>
              <a:prstGeom prst="rect">
                <a:avLst/>
              </a:prstGeom>
              <a:blipFill>
                <a:blip r:embed="rId2"/>
                <a:stretch>
                  <a:fillRect l="-1501" t="-4717" b="-84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 13"/>
          <p:cNvSpPr/>
          <p:nvPr/>
        </p:nvSpPr>
        <p:spPr>
          <a:xfrm>
            <a:off x="6858000" y="5098381"/>
            <a:ext cx="339202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/>
              <a:t>Steps:</a:t>
            </a:r>
          </a:p>
          <a:p>
            <a:pPr marL="342900" indent="-342900">
              <a:buAutoNum type="arabicParenR"/>
            </a:pPr>
            <a:r>
              <a:rPr lang="en-US" i="1" dirty="0">
                <a:latin typeface="Cambria Math"/>
              </a:rPr>
              <a:t>choose “form” of F </a:t>
            </a:r>
          </a:p>
          <a:p>
            <a:pPr marL="342900" indent="-342900">
              <a:buAutoNum type="arabicParenR"/>
            </a:pPr>
            <a:r>
              <a:rPr lang="en-US" i="1" dirty="0">
                <a:latin typeface="Cambria Math"/>
              </a:rPr>
              <a:t>find </a:t>
            </a:r>
            <a:r>
              <a:rPr lang="en-US" i="1" dirty="0" smtClean="0">
                <a:latin typeface="Cambria Math"/>
              </a:rPr>
              <a:t>parameters</a:t>
            </a:r>
            <a:endParaRPr lang="en-US" i="1" dirty="0">
              <a:latin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399757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Artificial </a:t>
            </a:r>
            <a:r>
              <a:rPr lang="en-US" dirty="0"/>
              <a:t>Neural </a:t>
            </a:r>
            <a:r>
              <a:rPr lang="en-US" dirty="0" smtClean="0"/>
              <a:t>Networks and Simple Math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206501"/>
            <a:ext cx="3735890" cy="2151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7842846" y="2018286"/>
            <a:ext cx="1224954" cy="5038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8455324" y="2018286"/>
            <a:ext cx="612476" cy="5038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991600" y="2368252"/>
            <a:ext cx="13556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free parameters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7379111" y="2530155"/>
            <a:ext cx="1462845" cy="2616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791546" y="2642343"/>
            <a:ext cx="1555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activation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679579" y="1435102"/>
                <a:ext cx="2036198" cy="11568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𝑠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/>
                            </a:rPr>
                            <m:t>𝑗</m:t>
                          </m:r>
                          <m:r>
                            <a:rPr lang="en-US" i="1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i="1" dirty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r>
                        <a:rPr lang="en-US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9579" y="1435102"/>
                <a:ext cx="2036198" cy="1156855"/>
              </a:xfrm>
              <a:prstGeom prst="rect">
                <a:avLst/>
              </a:prstGeom>
              <a:blipFill>
                <a:blip r:embed="rId3"/>
                <a:stretch>
                  <a:fillRect b="-36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6577275" y="1102046"/>
            <a:ext cx="2309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Output of i-</a:t>
            </a:r>
            <a:r>
              <a:rPr lang="en-US" b="1" u="sng" dirty="0" err="1"/>
              <a:t>th</a:t>
            </a:r>
            <a:r>
              <a:rPr lang="en-US" b="1" u="sng" dirty="0"/>
              <a:t> neuron:</a:t>
            </a:r>
          </a:p>
        </p:txBody>
      </p:sp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5019" y="3936972"/>
            <a:ext cx="6904400" cy="2420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000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Artificial Neural Networks and Simple Math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p:pic>
        <p:nvPicPr>
          <p:cNvPr id="6" name="Picture 8" descr="http://www.codeproject.com/KB/dotnet/predictor/networ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659" y="1946982"/>
            <a:ext cx="3717311" cy="3011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898101" y="4582687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n</a:t>
            </a:r>
            <a:r>
              <a:rPr lang="en-US" dirty="0"/>
              <a:t> inputs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93209" y="4444188"/>
            <a:ext cx="1576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m</a:t>
            </a:r>
            <a:r>
              <a:rPr lang="en-US" dirty="0"/>
              <a:t> neurons </a:t>
            </a:r>
            <a:br>
              <a:rPr lang="en-US" dirty="0"/>
            </a:br>
            <a:r>
              <a:rPr lang="en-US" dirty="0"/>
              <a:t>in hidden layer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172200" y="951851"/>
            <a:ext cx="0" cy="51965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6527179" y="1409051"/>
                <a:ext cx="2036198" cy="11568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𝑠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/>
                            </a:rPr>
                            <m:t>𝑗</m:t>
                          </m:r>
                          <m:r>
                            <a:rPr lang="en-US" i="1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i="1" dirty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r>
                        <a:rPr lang="en-US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7179" y="1409051"/>
                <a:ext cx="2036198" cy="1156855"/>
              </a:xfrm>
              <a:prstGeom prst="rect">
                <a:avLst/>
              </a:prstGeom>
              <a:blipFill>
                <a:blip r:embed="rId3"/>
                <a:stretch>
                  <a:fillRect b="-36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6424875" y="1075995"/>
            <a:ext cx="2309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Output of i-</a:t>
            </a:r>
            <a:r>
              <a:rPr lang="en-US" b="1" u="sng" dirty="0" err="1"/>
              <a:t>th</a:t>
            </a:r>
            <a:r>
              <a:rPr lang="en-US" b="1" u="sng" dirty="0"/>
              <a:t> neuron: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24875" y="2768227"/>
            <a:ext cx="2144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Output of k-</a:t>
            </a:r>
            <a:r>
              <a:rPr lang="en-US" b="1" u="sng" dirty="0" err="1"/>
              <a:t>th</a:t>
            </a:r>
            <a:r>
              <a:rPr lang="en-US" b="1" u="sng" dirty="0"/>
              <a:t> layer: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6248401" y="3137378"/>
                <a:ext cx="4314899" cy="23096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1)   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𝑆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𝑊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𝐵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</m:oMath>
                  </m:oMathPara>
                </a14:m>
                <a:endParaRPr lang="en-US" i="1" dirty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4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11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12</m:t>
                                        </m:r>
                                      </m:sub>
                                    </m:sSub>
                                  </m:e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⋯</m:t>
                                    </m:r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1</m:t>
                                        </m:r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21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21</m:t>
                                        </m:r>
                                      </m:sub>
                                    </m:sSub>
                                  </m:e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⋯</m:t>
                                    </m:r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21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⋯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⋯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⋯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⋯</m:t>
                                    </m:r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𝑚</m:t>
                                        </m:r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𝑚</m:t>
                                        </m:r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⋯</m:t>
                                    </m:r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𝑚𝑛</m:t>
                                        </m:r>
                                      </m:sub>
                                    </m:sSub>
                                  </m:e>
                                </m:mr>
                              </m:m>
                            </m:e>
                          </m:d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⋮</m:t>
                                    </m:r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e>
                                </m:mr>
                              </m:m>
                            </m:e>
                          </m:d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⋮</m:t>
                                    </m:r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e>
                                </m:mr>
                              </m:m>
                            </m:e>
                          </m:d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i="1" dirty="0">
                  <a:latin typeface="Cambria Math"/>
                </a:endParaRPr>
              </a:p>
              <a:p>
                <a:endParaRPr lang="en-US" i="1" dirty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2)   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𝑌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8401" y="3137378"/>
                <a:ext cx="4314899" cy="2309671"/>
              </a:xfrm>
              <a:prstGeom prst="rect">
                <a:avLst/>
              </a:prstGeom>
              <a:blipFill>
                <a:blip r:embed="rId4"/>
                <a:stretch>
                  <a:fillRect b="-10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/>
          <p:cNvCxnSpPr/>
          <p:nvPr/>
        </p:nvCxnSpPr>
        <p:spPr>
          <a:xfrm flipV="1">
            <a:off x="7010400" y="5420956"/>
            <a:ext cx="228600" cy="3538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679048" y="5709439"/>
            <a:ext cx="16160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apply element-wise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776359" y="1255162"/>
            <a:ext cx="40739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Kolmagorov</a:t>
            </a:r>
            <a:r>
              <a:rPr lang="en-US" sz="1400" dirty="0"/>
              <a:t> &amp; Arnold function superposition</a:t>
            </a:r>
          </a:p>
        </p:txBody>
      </p:sp>
      <p:sp>
        <p:nvSpPr>
          <p:cNvPr id="17" name="TextBox 16"/>
          <p:cNvSpPr txBox="1"/>
          <p:nvPr/>
        </p:nvSpPr>
        <p:spPr>
          <a:xfrm rot="797661">
            <a:off x="8021333" y="5223153"/>
            <a:ext cx="2501168" cy="646331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Matrices =&gt; simple parallel implementation!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854699" y="1760089"/>
            <a:ext cx="115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Form of </a:t>
            </a:r>
            <a:r>
              <a:rPr lang="en-US" b="1" i="1" u="sng" dirty="0"/>
              <a:t>F</a:t>
            </a:r>
            <a:r>
              <a:rPr lang="en-US" b="1" u="sng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6409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111996" y="6041263"/>
            <a:ext cx="2743200" cy="365125"/>
          </a:xfrm>
        </p:spPr>
        <p:txBody>
          <a:bodyPr/>
          <a:lstStyle/>
          <a:p>
            <a:fld id="{EA7867A8-D9EF-4D1E-BEA0-C01419C442EB}" type="slidenum">
              <a:rPr lang="en-US" smtClean="0"/>
              <a:t>8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find </a:t>
            </a:r>
            <a:r>
              <a:rPr lang="en-US" dirty="0" smtClean="0"/>
              <a:t>parameters W </a:t>
            </a:r>
            <a:r>
              <a:rPr lang="en-US" dirty="0"/>
              <a:t>and B?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/>
              <p:cNvSpPr txBox="1">
                <a:spLocks/>
              </p:cNvSpPr>
              <p:nvPr/>
            </p:nvSpPr>
            <p:spPr>
              <a:xfrm>
                <a:off x="1652016" y="1161288"/>
                <a:ext cx="8229600" cy="48768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b="1" u="sng" dirty="0" smtClean="0"/>
                  <a:t>Supervised learning: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b="1" u="sng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 smtClean="0"/>
                  <a:t>Training set (pairs of variables and responses):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smtClean="0">
                                  <a:latin typeface="Cambria Math"/>
                                </a:rPr>
                                <m:t>𝑋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;</m:t>
                              </m:r>
                              <m:r>
                                <a:rPr lang="en-US" i="1" smtClean="0">
                                  <a:latin typeface="Cambria Math"/>
                                </a:rPr>
                                <m:t>𝑌</m:t>
                              </m:r>
                            </m:e>
                          </m:d>
                        </m:e>
                        <m:sub>
                          <m:r>
                            <a:rPr lang="en-US" i="1" smtClean="0">
                              <a:latin typeface="Cambria Math"/>
                            </a:rPr>
                            <m:t>𝑖</m:t>
                          </m:r>
                        </m:sub>
                      </m:sSub>
                      <m:r>
                        <a:rPr lang="en-US" i="1" smtClean="0">
                          <a:latin typeface="Cambria Math"/>
                        </a:rPr>
                        <m:t>,  </m:t>
                      </m:r>
                      <m:r>
                        <a:rPr lang="en-US" i="1" smtClean="0">
                          <a:latin typeface="Cambria Math"/>
                        </a:rPr>
                        <m:t>𝑖</m:t>
                      </m:r>
                      <m:r>
                        <a:rPr lang="en-US" i="1" smtClean="0">
                          <a:latin typeface="Cambria Math"/>
                        </a:rPr>
                        <m:t>=1..</m:t>
                      </m:r>
                      <m:r>
                        <a:rPr lang="en-US" i="1" smtClean="0">
                          <a:latin typeface="Cambria Math"/>
                        </a:rPr>
                        <m:t>𝑁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b="1" dirty="0" smtClean="0"/>
                  <a:t>Find: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/>
                          </a:rPr>
                          <m:t>𝑊</m:t>
                        </m:r>
                      </m:e>
                      <m:sup>
                        <m:r>
                          <a:rPr lang="en-US" i="1" smtClean="0">
                            <a:latin typeface="Cambria Math"/>
                          </a:rPr>
                          <m:t>∗</m:t>
                        </m:r>
                      </m:sup>
                    </m:sSup>
                    <m:r>
                      <a:rPr lang="en-US" smtClean="0">
                        <a:latin typeface="Cambria Math"/>
                      </a:rPr>
                      <m:t>,</m:t>
                    </m:r>
                    <m:r>
                      <a:rPr lang="en-US" i="1" smtClean="0">
                        <a:latin typeface="Cambria Math"/>
                      </a:rPr>
                      <m:t> 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/>
                          </a:rPr>
                          <m:t>𝐵</m:t>
                        </m:r>
                      </m:e>
                      <m:sup>
                        <m:r>
                          <a:rPr lang="en-US" i="1" smtClean="0">
                            <a:latin typeface="Cambria Math"/>
                          </a:rPr>
                          <m:t>∗</m:t>
                        </m:r>
                      </m:sup>
                    </m:sSup>
                    <m:r>
                      <a:rPr lang="en-US" smtClean="0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a:rPr lang="en-US" i="1" smtClean="0">
                                <a:latin typeface="Cambria Math"/>
                              </a:rPr>
                              <m:t>𝑎𝑟𝑔𝑚𝑖𝑛</m:t>
                            </m:r>
                          </m:e>
                          <m:lim>
                            <m:r>
                              <a:rPr lang="en-US" i="1" smtClean="0">
                                <a:latin typeface="Cambria Math"/>
                              </a:rPr>
                              <m:t>𝑊</m:t>
                            </m:r>
                            <m:r>
                              <a:rPr lang="en-US" i="1" smtClean="0">
                                <a:latin typeface="Cambria Math"/>
                              </a:rPr>
                              <m:t>,</m:t>
                            </m:r>
                            <m:r>
                              <a:rPr lang="en-US" i="1" smtClean="0">
                                <a:latin typeface="Cambria Math"/>
                              </a:rPr>
                              <m:t>𝐵</m:t>
                            </m:r>
                          </m:lim>
                        </m:limLow>
                      </m:fName>
                      <m:e>
                        <m:r>
                          <a:rPr lang="en-US" i="1">
                            <a:latin typeface="Cambria Math"/>
                          </a:rPr>
                          <m:t>𝐿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/>
                              </a:rPr>
                              <m:t>𝐹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𝑋</m:t>
                                </m:r>
                              </m:e>
                            </m:d>
                            <m:r>
                              <a:rPr lang="en-US" i="1">
                                <a:latin typeface="Cambria Math"/>
                              </a:rPr>
                              <m:t>, </m:t>
                            </m:r>
                            <m:r>
                              <a:rPr lang="en-US" i="1">
                                <a:latin typeface="Cambria Math"/>
                              </a:rPr>
                              <m:t>𝑌</m:t>
                            </m:r>
                          </m:e>
                        </m:d>
                      </m:e>
                    </m:func>
                  </m:oMath>
                </a14:m>
                <a:endParaRPr lang="en-US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b="1" u="sng" dirty="0" smtClean="0"/>
                  <a:t>Loss </a:t>
                </a:r>
                <a:r>
                  <a:rPr lang="en-US" b="1" u="sng" dirty="0" smtClean="0"/>
                  <a:t>function </a:t>
                </a:r>
                <a:r>
                  <a:rPr lang="en-US" b="1" u="sng" dirty="0" smtClean="0"/>
                  <a:t>(examples):</a:t>
                </a:r>
                <a:endParaRPr lang="en-US" b="1" u="sng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i="1" dirty="0" err="1" smtClean="0"/>
                  <a:t>logloss</a:t>
                </a:r>
                <a:r>
                  <a:rPr lang="en-US" i="1" dirty="0" smtClean="0"/>
                  <a:t>: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/>
                      </a:rPr>
                      <m:t>L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𝐹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/>
                              </a:rPr>
                              <m:t>𝑋</m:t>
                            </m:r>
                          </m:e>
                        </m:d>
                        <m:r>
                          <a:rPr lang="en-US" i="1">
                            <a:latin typeface="Cambria Math"/>
                          </a:rPr>
                          <m:t>, </m:t>
                        </m:r>
                        <m:r>
                          <a:rPr lang="en-US" i="1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>
                        <a:latin typeface="Cambria Math"/>
                      </a:rPr>
                      <m:t>=</m:t>
                    </m:r>
                    <m:r>
                      <a:rPr lang="en-US" smtClean="0">
                        <a:latin typeface="Cambria Math"/>
                      </a:rPr>
                      <m:t> 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i="1" smtClean="0">
                            <a:latin typeface="Cambria Math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 smtClean="0">
                            <a:latin typeface="Cambria Math"/>
                          </a:rPr>
                          <m:t>𝑖</m:t>
                        </m:r>
                        <m:r>
                          <a:rPr lang="en-US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i="1" smtClean="0">
                            <a:latin typeface="Cambria Math"/>
                          </a:rPr>
                          <m:t>𝑁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 smtClean="0">
                                <a:latin typeface="Cambria Math"/>
                              </a:rPr>
                              <m:t>𝑗</m:t>
                            </m:r>
                            <m:r>
                              <a:rPr lang="en-US" i="1" smtClean="0">
                                <a:latin typeface="Cambria Math"/>
                              </a:rPr>
                              <m:t>=1</m:t>
                            </m:r>
                          </m:sub>
                          <m:sup>
                            <m:r>
                              <a:rPr lang="en-US" i="1" smtClean="0">
                                <a:latin typeface="Cambria Math"/>
                              </a:rPr>
                              <m:t>𝑀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smtClean="0">
                                    <a:latin typeface="Cambria Math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i="1" smtClean="0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i="1" smtClean="0">
                                    <a:latin typeface="Cambria Math"/>
                                  </a:rPr>
                                  <m:t>.</m:t>
                                </m:r>
                                <m:r>
                                  <a:rPr lang="en-US" i="1" smtClean="0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mtClean="0">
                                    <a:latin typeface="Cambria Math"/>
                                  </a:rPr>
                                  <m:t>log</m:t>
                                </m:r>
                              </m:fNam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smtClean="0">
                                        <a:latin typeface="Cambria Math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i="1" smtClean="0">
                                        <a:latin typeface="Cambria Math"/>
                                      </a:rPr>
                                      <m:t>𝑖</m:t>
                                    </m:r>
                                    <m:r>
                                      <a:rPr lang="en-US" i="1" smtClean="0">
                                        <a:latin typeface="Cambria Math"/>
                                      </a:rPr>
                                      <m:t>,</m:t>
                                    </m:r>
                                    <m:r>
                                      <a:rPr lang="en-US" i="1" smtClean="0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func>
                          </m:e>
                        </m:nary>
                      </m:e>
                    </m:nary>
                  </m:oMath>
                </a14:m>
                <a:endParaRPr lang="en-US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i="1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i="1" dirty="0" err="1" smtClean="0"/>
                  <a:t>rmse</a:t>
                </a:r>
                <a:r>
                  <a:rPr lang="en-US" i="1" dirty="0" smtClean="0"/>
                  <a:t>:</a:t>
                </a:r>
                <a:r>
                  <a:rPr lang="en-US" dirty="0" smtClean="0"/>
                  <a:t>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mtClean="0">
                        <a:latin typeface="Cambria Math"/>
                      </a:rPr>
                      <m:t>L</m:t>
                    </m:r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/>
                          </a:rPr>
                          <m:t>𝐹</m:t>
                        </m:r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 smtClean="0">
                                <a:latin typeface="Cambria Math"/>
                              </a:rPr>
                              <m:t>𝑋</m:t>
                            </m:r>
                          </m:e>
                        </m:d>
                        <m:r>
                          <a:rPr lang="en-US" i="1" smtClean="0">
                            <a:latin typeface="Cambria Math"/>
                          </a:rPr>
                          <m:t>, </m:t>
                        </m:r>
                        <m:r>
                          <a:rPr lang="en-US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i="1" smtClean="0">
                            <a:latin typeface="Cambria Math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𝐹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 smtClean="0">
                                            <a:latin typeface="Cambria Math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i="1" smtClean="0">
                                            <a:latin typeface="Cambria Math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smtClean="0">
                                        <a:latin typeface="Cambria Math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US" i="1" smtClean="0">
                                        <a:latin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b>
                            <m:r>
                              <a:rPr lang="en-US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nary>
                  </m:oMath>
                </a14:m>
                <a:endParaRPr lang="en-US" dirty="0" smtClean="0"/>
              </a:p>
            </p:txBody>
          </p:sp>
        </mc:Choice>
        <mc:Fallback>
          <p:sp>
            <p:nvSpPr>
              <p:cNvPr id="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2016" y="1161288"/>
                <a:ext cx="8229600" cy="4876800"/>
              </a:xfrm>
              <a:prstGeom prst="rect">
                <a:avLst/>
              </a:prstGeom>
              <a:blipFill>
                <a:blip r:embed="rId2"/>
                <a:stretch>
                  <a:fillRect l="-1333" t="-28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6109716" y="3598449"/>
            <a:ext cx="17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“1” if in </a:t>
            </a:r>
            <a:r>
              <a:rPr lang="en-US" sz="1400" i="1" dirty="0"/>
              <a:t>i-</a:t>
            </a:r>
            <a:r>
              <a:rPr lang="en-US" sz="1400" i="1" dirty="0" err="1"/>
              <a:t>th</a:t>
            </a:r>
            <a:r>
              <a:rPr lang="en-US" sz="1400" dirty="0"/>
              <a:t> sample is class </a:t>
            </a:r>
            <a:r>
              <a:rPr lang="en-US" sz="1400" i="1" dirty="0"/>
              <a:t>j</a:t>
            </a:r>
            <a:r>
              <a:rPr lang="en-US" sz="1400" dirty="0"/>
              <a:t> else “0”</a:t>
            </a:r>
          </a:p>
        </p:txBody>
      </p:sp>
      <p:cxnSp>
        <p:nvCxnSpPr>
          <p:cNvPr id="8" name="Straight Arrow Connector 7"/>
          <p:cNvCxnSpPr>
            <a:stCxn id="7" idx="2"/>
          </p:cNvCxnSpPr>
          <p:nvPr/>
        </p:nvCxnSpPr>
        <p:spPr>
          <a:xfrm flipH="1">
            <a:off x="6784848" y="4121669"/>
            <a:ext cx="201168" cy="37914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8129016" y="3559721"/>
                <a:ext cx="1524000" cy="5619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dirty="0"/>
                  <a:t>previously scaled: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sz="1400" i="1">
                            <a:latin typeface="Cambria Math"/>
                          </a:rPr>
                          <m:t>𝑖</m:t>
                        </m:r>
                        <m:r>
                          <a:rPr lang="en-US" sz="1400" i="1">
                            <a:latin typeface="Cambria Math"/>
                          </a:rPr>
                          <m:t>,</m:t>
                        </m:r>
                        <m:r>
                          <a:rPr lang="en-US" sz="1400" i="1">
                            <a:latin typeface="Cambria Math"/>
                          </a:rPr>
                          <m:t>𝑗</m:t>
                        </m:r>
                      </m:sub>
                    </m:sSub>
                    <m:r>
                      <a:rPr lang="en-US" sz="1400" i="1">
                        <a:latin typeface="Cambria Math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̃"/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400" i="1">
                                    <a:latin typeface="Cambria Math"/>
                                  </a:rPr>
                                  <m:t>𝑓</m:t>
                                </m:r>
                              </m:e>
                            </m:acc>
                          </m:e>
                          <m:sub>
                            <m:r>
                              <a:rPr lang="en-US" sz="1400" i="1">
                                <a:latin typeface="Cambria Math"/>
                              </a:rPr>
                              <m:t>𝑖</m:t>
                            </m:r>
                            <m:r>
                              <a:rPr lang="en-US" sz="1400" i="1">
                                <a:latin typeface="Cambria Math"/>
                              </a:rPr>
                              <m:t>,</m:t>
                            </m:r>
                            <m:r>
                              <a:rPr lang="en-US" sz="1400" i="1">
                                <a:latin typeface="Cambria Math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1400" i="1">
                                <a:latin typeface="Cambria Math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̃"/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i="1">
                                        <a:latin typeface="Cambria Math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400" i="1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sz="1400" i="1">
                                    <a:latin typeface="Cambria Math"/>
                                  </a:rPr>
                                  <m:t>,</m:t>
                                </m:r>
                                <m:r>
                                  <a:rPr lang="en-US" sz="1400" i="1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endParaRPr lang="en-US" sz="14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9016" y="3559721"/>
                <a:ext cx="1524000" cy="561949"/>
              </a:xfrm>
              <a:prstGeom prst="rect">
                <a:avLst/>
              </a:prstGeom>
              <a:blipFill>
                <a:blip r:embed="rId3"/>
                <a:stretch>
                  <a:fillRect t="-36957" r="-17600" b="-1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/>
          <p:cNvCxnSpPr>
            <a:stCxn id="9" idx="2"/>
          </p:cNvCxnSpPr>
          <p:nvPr/>
        </p:nvCxnSpPr>
        <p:spPr>
          <a:xfrm flipH="1">
            <a:off x="7976616" y="4121669"/>
            <a:ext cx="914400" cy="2529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ight Brace 10"/>
          <p:cNvSpPr/>
          <p:nvPr/>
        </p:nvSpPr>
        <p:spPr>
          <a:xfrm>
            <a:off x="8205216" y="4437888"/>
            <a:ext cx="152400" cy="1295400"/>
          </a:xfrm>
          <a:prstGeom prst="rightBrac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433816" y="4495103"/>
            <a:ext cx="20193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Just an examples. </a:t>
            </a:r>
          </a:p>
          <a:p>
            <a:r>
              <a:rPr lang="en-US" sz="1400" dirty="0"/>
              <a:t>Cost function depend on problem (classification, regression) and domain knowledge</a:t>
            </a:r>
          </a:p>
        </p:txBody>
      </p:sp>
    </p:spTree>
    <p:extLst>
      <p:ext uri="{BB962C8B-B14F-4D97-AF65-F5344CB8AC3E}">
        <p14:creationId xmlns:p14="http://schemas.microsoft.com/office/powerpoint/2010/main" val="168017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867A8-D9EF-4D1E-BEA0-C01419C442EB}" type="slidenum">
              <a:rPr lang="en-US" smtClean="0"/>
              <a:t>9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Training or optimization algorithm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2019. Samsung R&amp;D Institute Ukraine. All rights reserved.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/>
              <p:cNvSpPr txBox="1">
                <a:spLocks/>
              </p:cNvSpPr>
              <p:nvPr/>
            </p:nvSpPr>
            <p:spPr>
              <a:xfrm>
                <a:off x="609600" y="1600201"/>
                <a:ext cx="10972800" cy="452596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 smtClean="0"/>
                  <a:t>So, </a:t>
                </a:r>
                <a:r>
                  <a:rPr lang="en-US" dirty="0"/>
                  <a:t>w</a:t>
                </a:r>
                <a:r>
                  <a:rPr lang="en-US" dirty="0" smtClean="0"/>
                  <a:t>e have model </a:t>
                </a:r>
                <a:r>
                  <a:rPr lang="en-US" dirty="0" smtClean="0"/>
                  <a:t>error measured by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𝐿</m:t>
                    </m:r>
                  </m:oMath>
                </a14:m>
                <a:endParaRPr lang="en-US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 smtClean="0"/>
                  <a:t>And we want to </a:t>
                </a:r>
                <a:r>
                  <a:rPr lang="en-US" b="1" dirty="0" smtClean="0"/>
                  <a:t>update weights in order to minimize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/>
                        <a:ea typeface="Cambria Math"/>
                      </a:rPr>
                      <m:t>𝑳</m:t>
                    </m:r>
                  </m:oMath>
                </a14:m>
                <a:r>
                  <a:rPr lang="en-US" b="1" dirty="0" smtClean="0"/>
                  <a:t>: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b="1" i="1" dirty="0" smtClean="0">
                  <a:latin typeface="Cambria Math"/>
                </a:endParaRPr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smtClean="0">
                              <a:latin typeface="Cambria Math"/>
                            </a:rPr>
                            <m:t>𝑤</m:t>
                          </m:r>
                        </m:e>
                        <m:sup>
                          <m:r>
                            <a:rPr lang="en-US" i="1" smtClean="0">
                              <a:latin typeface="Cambria Math"/>
                            </a:rPr>
                            <m:t>∗</m:t>
                          </m:r>
                        </m:sup>
                      </m:sSup>
                      <m:r>
                        <a:rPr lang="en-US" i="1" smtClean="0">
                          <a:latin typeface="Cambria Math"/>
                        </a:rPr>
                        <m:t>=</m:t>
                      </m:r>
                      <m:r>
                        <a:rPr lang="en-US" i="1" smtClean="0">
                          <a:latin typeface="Cambria Math"/>
                        </a:rPr>
                        <m:t>𝑤</m:t>
                      </m:r>
                      <m:r>
                        <a:rPr lang="en-US" i="1" smtClean="0">
                          <a:latin typeface="Cambria Math"/>
                        </a:rPr>
                        <m:t>+</m:t>
                      </m:r>
                      <m:r>
                        <a:rPr lang="en-US" i="1" smtClean="0">
                          <a:latin typeface="Cambria Math"/>
                          <a:ea typeface="Cambria Math"/>
                        </a:rPr>
                        <m:t>𝛼</m:t>
                      </m:r>
                      <m:r>
                        <m:rPr>
                          <m:sty m:val="p"/>
                        </m:rPr>
                        <a:rPr lang="el-GR" i="1" smtClean="0">
                          <a:latin typeface="Cambria Math"/>
                          <a:ea typeface="Cambria Math"/>
                        </a:rPr>
                        <m:t>Δ</m:t>
                      </m:r>
                      <m:r>
                        <a:rPr lang="en-US" i="1" smtClean="0">
                          <a:latin typeface="Cambria Math"/>
                          <a:ea typeface="Cambria Math"/>
                        </a:rPr>
                        <m:t>𝑤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b="1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 smtClean="0"/>
                  <a:t>In accordance to </a:t>
                </a:r>
                <a:r>
                  <a:rPr lang="en-US" b="1" dirty="0" smtClean="0"/>
                  <a:t>gradient descent</a:t>
                </a:r>
                <a:r>
                  <a:rPr lang="en-US" dirty="0"/>
                  <a:t>:</a:t>
                </a:r>
                <a:r>
                  <a:rPr lang="en-US" b="1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/>
                        <a:ea typeface="Cambria Math"/>
                      </a:rPr>
                      <m:t>Δ</m:t>
                    </m:r>
                    <m:r>
                      <a:rPr lang="en-US" i="1">
                        <a:latin typeface="Cambria Math"/>
                        <a:ea typeface="Cambria Math"/>
                      </a:rPr>
                      <m:t>𝑤</m:t>
                    </m:r>
                    <m:r>
                      <a:rPr lang="en-US" i="1" smtClean="0">
                        <a:latin typeface="Cambria Math"/>
                        <a:ea typeface="Cambria Math"/>
                      </a:rPr>
                      <m:t>=−</m:t>
                    </m:r>
                    <m:r>
                      <a:rPr lang="en-US" i="1" smtClean="0">
                        <a:latin typeface="Cambria Math"/>
                        <a:ea typeface="Cambria Math"/>
                      </a:rPr>
                      <m:t>𝛻</m:t>
                    </m:r>
                    <m:r>
                      <a:rPr lang="en-US" i="1" smtClean="0">
                        <a:latin typeface="Cambria Math"/>
                        <a:ea typeface="Cambria Math"/>
                      </a:rPr>
                      <m:t>𝐿</m:t>
                    </m:r>
                  </m:oMath>
                </a14:m>
                <a:endParaRPr lang="en-US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dirty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 smtClean="0"/>
                  <a:t>It’s clear for network with only one layer (we have predicted outputs and targets, so can evaluate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  <a:ea typeface="Cambria Math"/>
                      </a:rPr>
                      <m:t>𝐿</m:t>
                    </m:r>
                  </m:oMath>
                </a14:m>
                <a:r>
                  <a:rPr lang="en-US" dirty="0" smtClean="0"/>
                  <a:t>).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 smtClean="0"/>
                  <a:t>But </a:t>
                </a:r>
                <a:r>
                  <a:rPr lang="en-US" b="1" dirty="0" smtClean="0"/>
                  <a:t>how </a:t>
                </a:r>
                <a:r>
                  <a:rPr lang="en-US" b="1" dirty="0"/>
                  <a:t>to </a:t>
                </a:r>
                <a:r>
                  <a:rPr lang="en-US" b="1" dirty="0" smtClean="0"/>
                  <a:t>find </a:t>
                </a:r>
                <a14:m>
                  <m:oMath xmlns:m="http://schemas.openxmlformats.org/officeDocument/2006/math">
                    <m:r>
                      <a:rPr lang="el-GR" b="1" i="1">
                        <a:latin typeface="Cambria Math"/>
                        <a:ea typeface="Cambria Math"/>
                      </a:rPr>
                      <m:t>𝜟</m:t>
                    </m:r>
                    <m:r>
                      <a:rPr lang="en-US" b="1" i="1">
                        <a:latin typeface="Cambria Math"/>
                        <a:ea typeface="Cambria Math"/>
                      </a:rPr>
                      <m:t>𝒘</m:t>
                    </m:r>
                  </m:oMath>
                </a14:m>
                <a:r>
                  <a:rPr lang="en-US" b="1" dirty="0" smtClean="0"/>
                  <a:t> </a:t>
                </a:r>
                <a:r>
                  <a:rPr lang="en-US" b="1" dirty="0"/>
                  <a:t>for hidden </a:t>
                </a:r>
                <a:r>
                  <a:rPr lang="en-US" b="1" dirty="0" smtClean="0"/>
                  <a:t>layers?</a:t>
                </a:r>
              </a:p>
            </p:txBody>
          </p:sp>
        </mc:Choice>
        <mc:Fallback>
          <p:sp>
            <p:nvSpPr>
              <p:cNvPr id="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600201"/>
                <a:ext cx="10972800" cy="4525963"/>
              </a:xfrm>
              <a:prstGeom prst="rect">
                <a:avLst/>
              </a:prstGeom>
              <a:blipFill>
                <a:blip r:embed="rId2"/>
                <a:stretch>
                  <a:fillRect l="-1000" t="-31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2" descr="http://www.massey.ac.nz/~mjjohnso/notes/59302/graddesc.g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88" r="1736" b="18102"/>
          <a:stretch/>
        </p:blipFill>
        <p:spPr bwMode="auto">
          <a:xfrm>
            <a:off x="8534400" y="2438400"/>
            <a:ext cx="1951463" cy="2293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8177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15271</TotalTime>
  <Words>1619</Words>
  <Application>Microsoft Office PowerPoint</Application>
  <PresentationFormat>Widescreen</PresentationFormat>
  <Paragraphs>324</Paragraphs>
  <Slides>41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Malgun Gothic</vt:lpstr>
      <vt:lpstr>Arial</vt:lpstr>
      <vt:lpstr>Calibri</vt:lpstr>
      <vt:lpstr>Cambria Math</vt:lpstr>
      <vt:lpstr>Symbol</vt:lpstr>
      <vt:lpstr>Office Theme</vt:lpstr>
      <vt:lpstr>L2. Basics of Deep Learning for Computer Vision</vt:lpstr>
      <vt:lpstr>Course overview</vt:lpstr>
      <vt:lpstr>Artificial Neural Networks and Biology</vt:lpstr>
      <vt:lpstr>Solution in general</vt:lpstr>
      <vt:lpstr>PowerPoint Presentation</vt:lpstr>
      <vt:lpstr>Artificial Neural Networks and Simple Math</vt:lpstr>
      <vt:lpstr>Artificial Neural Networks and Simple Math</vt:lpstr>
      <vt:lpstr>How to find parameters W and B?</vt:lpstr>
      <vt:lpstr>Training or optimization algorithm</vt:lpstr>
      <vt:lpstr>Error Backpropagation </vt:lpstr>
      <vt:lpstr>Error Backpropagation</vt:lpstr>
      <vt:lpstr>Gradient Descent. Stochastic &amp; Minibatch</vt:lpstr>
      <vt:lpstr>Termination Criteria</vt:lpstr>
      <vt:lpstr>What about “form” of F ? Network topology</vt:lpstr>
      <vt:lpstr>Fully Connected Layer</vt:lpstr>
      <vt:lpstr>Neural Networks for Images</vt:lpstr>
      <vt:lpstr>Neural Networks for Images</vt:lpstr>
      <vt:lpstr>Convolutions</vt:lpstr>
      <vt:lpstr>Convolution</vt:lpstr>
      <vt:lpstr>Convolution Layer</vt:lpstr>
      <vt:lpstr>Effective receptive field</vt:lpstr>
      <vt:lpstr>Pooling</vt:lpstr>
      <vt:lpstr>Pooling for Equivariance to Shifts</vt:lpstr>
      <vt:lpstr>Activations</vt:lpstr>
      <vt:lpstr>Dropout</vt:lpstr>
      <vt:lpstr>Batch Normalization</vt:lpstr>
      <vt:lpstr>CNN basic structure</vt:lpstr>
      <vt:lpstr>Inception block. Idea</vt:lpstr>
      <vt:lpstr>Inception blocks</vt:lpstr>
      <vt:lpstr>Skip Connection and Residual Blocks</vt:lpstr>
      <vt:lpstr>ResNeXt blocks</vt:lpstr>
      <vt:lpstr>Squeeze and Excitation Block</vt:lpstr>
      <vt:lpstr>AlexNet</vt:lpstr>
      <vt:lpstr>VGG</vt:lpstr>
      <vt:lpstr>GoogleNet and Inceptions</vt:lpstr>
      <vt:lpstr>ResNets</vt:lpstr>
      <vt:lpstr>Data Augmentation. Transformations</vt:lpstr>
      <vt:lpstr>Regularization</vt:lpstr>
      <vt:lpstr>Not too much Data - What We Can Do?</vt:lpstr>
      <vt:lpstr>Transfer Learning</vt:lpstr>
      <vt:lpstr>Transfer Learning as a Fine-Tuning for NN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Sergey Litvinenko</dc:creator>
  <cp:lastModifiedBy>o.baiev</cp:lastModifiedBy>
  <cp:revision>748</cp:revision>
  <cp:lastPrinted>2019-07-23T14:48:48Z</cp:lastPrinted>
  <dcterms:created xsi:type="dcterms:W3CDTF">2018-11-24T14:31:22Z</dcterms:created>
  <dcterms:modified xsi:type="dcterms:W3CDTF">2019-07-25T09:54:42Z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5C58129F-E5B8-477A-9B38-B3E54BFA04C8}" pid="2">
    <vt:lpwstr>16DFE737FD1C19CC04A3CE51C1CB9FB34801F73E976A8106C3B6BF8C529AECDF</vt:lpwstr>
  </property>
  <property fmtid="{D5CDD505-2E9C-101B-9397-08002B2CF9AE}" pid="2" name="NSCPROP">
    <vt:lpwstr>NSCCustomProperty</vt:lpwstr>
  </property>
  <property fmtid="{D5CDD505-2E9C-101B-9397-08002B2CF9AE}" pid="3" name="NSCPROP_SA">
    <vt:lpwstr>D:\2019\EVP_Cho_Demo\[Demo Room] EVP Cho.pptx</vt:lpwstr>
  </property>
</Properties>
</file>